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4" r:id="rId4"/>
    <p:sldMasterId id="2147483702" r:id="rId5"/>
  </p:sldMasterIdLst>
  <p:notesMasterIdLst>
    <p:notesMasterId r:id="rId7"/>
  </p:notesMasterIdLst>
  <p:sldIdLst>
    <p:sldId id="257" r:id="rId6"/>
    <p:sldId id="260" r:id="rId8"/>
    <p:sldId id="281" r:id="rId9"/>
    <p:sldId id="298" r:id="rId10"/>
    <p:sldId id="282" r:id="rId11"/>
    <p:sldId id="302" r:id="rId12"/>
    <p:sldId id="301" r:id="rId13"/>
    <p:sldId id="300" r:id="rId14"/>
    <p:sldId id="299" r:id="rId15"/>
    <p:sldId id="318" r:id="rId16"/>
    <p:sldId id="285" r:id="rId17"/>
    <p:sldId id="321" r:id="rId18"/>
    <p:sldId id="287" r:id="rId19"/>
    <p:sldId id="288" r:id="rId20"/>
    <p:sldId id="306" r:id="rId21"/>
    <p:sldId id="307" r:id="rId22"/>
    <p:sldId id="305" r:id="rId23"/>
    <p:sldId id="309" r:id="rId24"/>
    <p:sldId id="310" r:id="rId25"/>
    <p:sldId id="308" r:id="rId26"/>
    <p:sldId id="312" r:id="rId27"/>
    <p:sldId id="313" r:id="rId28"/>
    <p:sldId id="311" r:id="rId29"/>
    <p:sldId id="314" r:id="rId30"/>
    <p:sldId id="315" r:id="rId31"/>
    <p:sldId id="317" r:id="rId32"/>
    <p:sldId id="316" r:id="rId33"/>
    <p:sldId id="320" r:id="rId34"/>
    <p:sldId id="319" r:id="rId35"/>
    <p:sldId id="345" r:id="rId36"/>
    <p:sldId id="346" r:id="rId37"/>
    <p:sldId id="341" r:id="rId38"/>
    <p:sldId id="343" r:id="rId39"/>
    <p:sldId id="351" r:id="rId40"/>
    <p:sldId id="280"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20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5" Type="http://schemas.openxmlformats.org/officeDocument/2006/relationships/tags" Target="tags/tag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8.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8.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9" Type="http://schemas.openxmlformats.org/officeDocument/2006/relationships/theme" Target="../theme/theme3.xml"/><Relationship Id="rId18" Type="http://schemas.openxmlformats.org/officeDocument/2006/relationships/image" Target="../media/image18.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9" Type="http://schemas.openxmlformats.org/officeDocument/2006/relationships/theme" Target="../theme/theme4.xml"/><Relationship Id="rId18" Type="http://schemas.openxmlformats.org/officeDocument/2006/relationships/image" Target="../media/image18.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2.bin"/><Relationship Id="rId3" Type="http://schemas.openxmlformats.org/officeDocument/2006/relationships/image" Target="../media/image53.wmf"/><Relationship Id="rId2" Type="http://schemas.openxmlformats.org/officeDocument/2006/relationships/oleObject" Target="../embeddings/oleObject1.bin"/><Relationship Id="rId11" Type="http://schemas.openxmlformats.org/officeDocument/2006/relationships/notesSlide" Target="../notesSlides/notesSlide3.xml"/><Relationship Id="rId10" Type="http://schemas.openxmlformats.org/officeDocument/2006/relationships/vmlDrawing" Target="../drawings/vmlDrawing1.v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1" Type="http://schemas.openxmlformats.org/officeDocument/2006/relationships/slideLayout" Target="../slideLayouts/slideLayout9.xml"/><Relationship Id="rId20" Type="http://schemas.openxmlformats.org/officeDocument/2006/relationships/image" Target="../media/image77.png"/><Relationship Id="rId2" Type="http://schemas.openxmlformats.org/officeDocument/2006/relationships/image" Target="../media/image59.png"/><Relationship Id="rId19" Type="http://schemas.openxmlformats.org/officeDocument/2006/relationships/image" Target="../media/image76.png"/><Relationship Id="rId18" Type="http://schemas.openxmlformats.org/officeDocument/2006/relationships/image" Target="../media/image75.png"/><Relationship Id="rId17" Type="http://schemas.openxmlformats.org/officeDocument/2006/relationships/image" Target="../media/image74.png"/><Relationship Id="rId16" Type="http://schemas.openxmlformats.org/officeDocument/2006/relationships/image" Target="../media/image73.png"/><Relationship Id="rId15" Type="http://schemas.openxmlformats.org/officeDocument/2006/relationships/image" Target="../media/image72.png"/><Relationship Id="rId14" Type="http://schemas.openxmlformats.org/officeDocument/2006/relationships/image" Target="../media/image71.png"/><Relationship Id="rId13" Type="http://schemas.openxmlformats.org/officeDocument/2006/relationships/image" Target="../media/image70.emf"/><Relationship Id="rId12" Type="http://schemas.openxmlformats.org/officeDocument/2006/relationships/image" Target="../media/image69.png"/><Relationship Id="rId11" Type="http://schemas.openxmlformats.org/officeDocument/2006/relationships/image" Target="../media/image68.png"/><Relationship Id="rId10" Type="http://schemas.openxmlformats.org/officeDocument/2006/relationships/image" Target="../media/image67.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6.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85.png"/><Relationship Id="rId1"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信道预测</a:t>
            </a:r>
            <a:r>
              <a:rPr lang="zh-CN" altLang="en-US" dirty="0"/>
              <a:t>任务</a:t>
            </a:r>
            <a:endParaRPr lang="zh-CN" altLang="en-US" dirty="0"/>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8</a:t>
            </a:r>
            <a:r>
              <a:rPr lang="zh-CN" altLang="en-US" dirty="0"/>
              <a:t>月</a:t>
            </a:r>
            <a:endParaRPr lang="zh-CN" altLang="en-US" dirty="0"/>
          </a:p>
        </p:txBody>
      </p:sp>
      <p:sp>
        <p:nvSpPr>
          <p:cNvPr id="4" name="文本占位符 3"/>
          <p:cNvSpPr>
            <a:spLocks noGrp="1"/>
          </p:cNvSpPr>
          <p:nvPr>
            <p:ph type="body" sz="quarter" idx="11"/>
          </p:nvPr>
        </p:nvSpPr>
        <p:spPr/>
        <p:txBody>
          <a:bodyPr/>
          <a:lstStyle/>
          <a:p>
            <a:r>
              <a:rPr lang="zh-CN" altLang="en-US" dirty="0"/>
              <a:t>数据服务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a:t>
            </a:r>
            <a:r>
              <a:rPr lang="zh-CN" altLang="en-US" dirty="0"/>
              <a:t>训练策略</a:t>
            </a:r>
            <a:endParaRPr lang="zh-CN" altLang="en-US" dirty="0"/>
          </a:p>
        </p:txBody>
      </p:sp>
      <p:sp>
        <p:nvSpPr>
          <p:cNvPr id="24" name="内容占位符 23"/>
          <p:cNvSpPr>
            <a:spLocks noGrp="1"/>
          </p:cNvSpPr>
          <p:nvPr>
            <p:ph sz="quarter" idx="10"/>
          </p:nvPr>
        </p:nvSpPr>
        <p:spPr/>
        <p:txBody>
          <a:bodyPr/>
          <a:lstStyle/>
          <a:p>
            <a:pPr marL="0" indent="0" algn="just">
              <a:buNone/>
            </a:pPr>
            <a:r>
              <a:rPr lang="en-US" altLang="zh-CN" b="1" dirty="0">
                <a:latin typeface="宋体" pitchFamily="2" charset="-122"/>
                <a:ea typeface="宋体" pitchFamily="2" charset="-122"/>
                <a:cs typeface="Calibri" panose="020F0502020204030204" pitchFamily="34" charset="0"/>
              </a:rPr>
              <a:t>(1)</a:t>
            </a:r>
            <a:r>
              <a:rPr lang="zh-CN" altLang="en-US" b="1" dirty="0">
                <a:latin typeface="宋体" pitchFamily="2" charset="-122"/>
                <a:ea typeface="宋体" pitchFamily="2" charset="-122"/>
                <a:cs typeface="Calibri" panose="020F0502020204030204" pitchFamily="34" charset="0"/>
              </a:rPr>
              <a:t>参数设置</a:t>
            </a:r>
            <a:endParaRPr lang="zh-CN" altLang="zh-CN" b="1" dirty="0">
              <a:latin typeface="宋体" pitchFamily="2" charset="-122"/>
              <a:ea typeface="宋体" pitchFamily="2" charset="-122"/>
              <a:cs typeface="Calibri" panose="020F0502020204030204" pitchFamily="34" charset="0"/>
            </a:endParaRPr>
          </a:p>
          <a:p>
            <a:pPr indent="0" algn="just">
              <a:buNone/>
            </a:pPr>
            <a:r>
              <a:rPr lang="zh-CN" altLang="zh-CN" sz="2200" dirty="0">
                <a:latin typeface="宋体" pitchFamily="2" charset="-122"/>
                <a:ea typeface="宋体" pitchFamily="2" charset="-122"/>
                <a:cs typeface="Calibri" panose="020F0502020204030204" pitchFamily="34" charset="0"/>
              </a:rPr>
              <a:t>在实际训练过程中</a:t>
            </a:r>
            <a:r>
              <a:rPr lang="en-US" altLang="zh-CN" sz="2200" dirty="0">
                <a:latin typeface="宋体" pitchFamily="2" charset="-122"/>
                <a:ea typeface="宋体" pitchFamily="2" charset="-122"/>
                <a:cs typeface="Calibri" panose="020F0502020204030204" pitchFamily="34" charset="0"/>
              </a:rPr>
              <a:t>,</a:t>
            </a:r>
            <a:r>
              <a:rPr lang="zh-CN" altLang="zh-CN" sz="2200" dirty="0">
                <a:latin typeface="宋体" pitchFamily="2" charset="-122"/>
                <a:ea typeface="宋体" pitchFamily="2" charset="-122"/>
                <a:cs typeface="Calibri" panose="020F0502020204030204" pitchFamily="34" charset="0"/>
              </a:rPr>
              <a:t> </a:t>
            </a:r>
            <a:r>
              <a:rPr lang="zh-CN" altLang="en-US" sz="2200" dirty="0">
                <a:latin typeface="宋体" pitchFamily="2" charset="-122"/>
                <a:ea typeface="宋体" pitchFamily="2" charset="-122"/>
                <a:cs typeface="Calibri" panose="020F0502020204030204" pitchFamily="34" charset="0"/>
              </a:rPr>
              <a:t>不同的模型的隐藏层和学习率设置如下</a:t>
            </a:r>
            <a:r>
              <a:rPr lang="zh-CN" altLang="zh-CN" sz="2200" dirty="0">
                <a:latin typeface="宋体" pitchFamily="2" charset="-122"/>
                <a:ea typeface="宋体" pitchFamily="2" charset="-122"/>
                <a:cs typeface="Calibri" panose="020F0502020204030204" pitchFamily="34" charset="0"/>
              </a:rPr>
              <a:t>：</a:t>
            </a:r>
            <a:endParaRPr lang="zh-CN" altLang="zh-CN" sz="2200"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MLP</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1e-5,</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512</a:t>
            </a:r>
            <a:r>
              <a:rPr lang="zh-CN" altLang="en-US" dirty="0">
                <a:latin typeface="宋体" pitchFamily="2" charset="-122"/>
                <a:ea typeface="宋体" pitchFamily="2" charset="-122"/>
                <a:cs typeface="Calibri" panose="020F0502020204030204" pitchFamily="34" charset="0"/>
              </a:rPr>
              <a:t>；</a:t>
            </a:r>
            <a:endParaRPr lang="en-US"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CNN</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1e-5,</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512</a:t>
            </a:r>
            <a:r>
              <a:rPr lang="zh-CN" altLang="en-US"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1e-4,</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512</a:t>
            </a:r>
            <a:r>
              <a:rPr lang="zh-CN" altLang="en-US"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1e-3,</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256</a:t>
            </a:r>
            <a:r>
              <a:rPr lang="zh-CN" altLang="en-US"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Transformer</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1e-5,</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2048</a:t>
            </a:r>
            <a:r>
              <a:rPr lang="zh-CN" altLang="en-US" dirty="0">
                <a:latin typeface="宋体" pitchFamily="2" charset="-122"/>
                <a:ea typeface="宋体" pitchFamily="2" charset="-122"/>
                <a:cs typeface="Calibri" panose="020F0502020204030204" pitchFamily="34" charset="0"/>
              </a:rPr>
              <a:t>；</a:t>
            </a:r>
            <a:endParaRPr lang="en-US"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Informer</a:t>
            </a:r>
            <a:r>
              <a:rPr lang="zh-CN" altLang="en-US" dirty="0">
                <a:latin typeface="宋体" pitchFamily="2" charset="-122"/>
                <a:ea typeface="宋体" pitchFamily="2" charset="-122"/>
                <a:cs typeface="Calibri" panose="020F0502020204030204" pitchFamily="34" charset="0"/>
              </a:rPr>
              <a:t>模型，学习率为</a:t>
            </a:r>
            <a:r>
              <a:rPr lang="en-US" altLang="zh-CN" dirty="0">
                <a:latin typeface="宋体" pitchFamily="2" charset="-122"/>
                <a:ea typeface="宋体" pitchFamily="2" charset="-122"/>
                <a:cs typeface="Calibri" panose="020F0502020204030204" pitchFamily="34" charset="0"/>
              </a:rPr>
              <a:t>1e-5,</a:t>
            </a:r>
            <a:r>
              <a:rPr lang="zh-CN" altLang="en-US" dirty="0">
                <a:latin typeface="宋体" pitchFamily="2" charset="-122"/>
                <a:ea typeface="宋体" pitchFamily="2" charset="-122"/>
                <a:cs typeface="Calibri" panose="020F0502020204030204" pitchFamily="34" charset="0"/>
              </a:rPr>
              <a:t>隐藏层为</a:t>
            </a:r>
            <a:r>
              <a:rPr lang="en-US" altLang="zh-CN" dirty="0">
                <a:latin typeface="宋体" pitchFamily="2" charset="-122"/>
                <a:ea typeface="宋体" pitchFamily="2" charset="-122"/>
                <a:cs typeface="Calibri" panose="020F0502020204030204" pitchFamily="34" charset="0"/>
              </a:rPr>
              <a:t>2048</a:t>
            </a:r>
            <a:r>
              <a:rPr lang="zh-CN" altLang="en-US"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endParaRPr lang="zh-CN" altLang="zh-CN"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a:t>
            </a:r>
            <a:r>
              <a:rPr lang="zh-CN" altLang="en-US" dirty="0"/>
              <a:t>训练策略</a:t>
            </a:r>
            <a:endParaRPr lang="zh-CN" altLang="en-US" dirty="0"/>
          </a:p>
        </p:txBody>
      </p:sp>
      <p:sp>
        <p:nvSpPr>
          <p:cNvPr id="24" name="内容占位符 23"/>
          <p:cNvSpPr>
            <a:spLocks noGrp="1"/>
          </p:cNvSpPr>
          <p:nvPr>
            <p:ph sz="quarter" idx="10"/>
          </p:nvPr>
        </p:nvSpPr>
        <p:spPr/>
        <p:txBody>
          <a:bodyPr/>
          <a:lstStyle/>
          <a:p>
            <a:pPr marL="0" indent="0" algn="just">
              <a:buNone/>
            </a:pPr>
            <a:r>
              <a:rPr lang="en-US" altLang="zh-CN" b="1" dirty="0">
                <a:latin typeface="宋体" pitchFamily="2" charset="-122"/>
                <a:ea typeface="宋体" pitchFamily="2" charset="-122"/>
                <a:cs typeface="Calibri" panose="020F0502020204030204" pitchFamily="34" charset="0"/>
              </a:rPr>
              <a:t>(2)</a:t>
            </a:r>
            <a:r>
              <a:rPr lang="zh-CN" altLang="en-US" b="1" dirty="0">
                <a:latin typeface="宋体" pitchFamily="2" charset="-122"/>
                <a:ea typeface="宋体" pitchFamily="2" charset="-122"/>
                <a:cs typeface="Calibri" panose="020F0502020204030204" pitchFamily="34" charset="0"/>
              </a:rPr>
              <a:t>窗口大小</a:t>
            </a:r>
            <a:endParaRPr lang="zh-CN" altLang="zh-CN" b="1" dirty="0">
              <a:latin typeface="宋体" pitchFamily="2" charset="-122"/>
              <a:ea typeface="宋体" pitchFamily="2" charset="-122"/>
              <a:cs typeface="Calibri" panose="020F0502020204030204" pitchFamily="34" charset="0"/>
            </a:endParaRPr>
          </a:p>
          <a:p>
            <a:pPr indent="0" algn="just">
              <a:buNone/>
            </a:pPr>
            <a:r>
              <a:rPr lang="zh-CN" altLang="zh-CN" sz="2200" dirty="0">
                <a:latin typeface="宋体" pitchFamily="2" charset="-122"/>
                <a:ea typeface="宋体" pitchFamily="2" charset="-122"/>
                <a:cs typeface="Calibri" panose="020F0502020204030204" pitchFamily="34" charset="0"/>
              </a:rPr>
              <a:t>在实际训练过程中</a:t>
            </a:r>
            <a:r>
              <a:rPr lang="en-US" altLang="zh-CN" sz="2200" dirty="0">
                <a:latin typeface="宋体" pitchFamily="2" charset="-122"/>
                <a:ea typeface="宋体" pitchFamily="2" charset="-122"/>
                <a:cs typeface="Calibri" panose="020F0502020204030204" pitchFamily="34" charset="0"/>
              </a:rPr>
              <a:t>,</a:t>
            </a:r>
            <a:r>
              <a:rPr lang="zh-CN" altLang="zh-CN" sz="2200" dirty="0">
                <a:latin typeface="宋体" pitchFamily="2" charset="-122"/>
                <a:ea typeface="宋体" pitchFamily="2" charset="-122"/>
                <a:cs typeface="Calibri" panose="020F0502020204030204" pitchFamily="34" charset="0"/>
              </a:rPr>
              <a:t> </a:t>
            </a:r>
            <a:r>
              <a:rPr lang="zh-CN" altLang="en-US" sz="2200" dirty="0">
                <a:latin typeface="宋体" pitchFamily="2" charset="-122"/>
                <a:ea typeface="宋体" pitchFamily="2" charset="-122"/>
                <a:cs typeface="Calibri" panose="020F0502020204030204" pitchFamily="34" charset="0"/>
              </a:rPr>
              <a:t>设置多个观察窗口和预测窗口的大小来对模型进行训练，使用不同的训练策略对信道进行预测</a:t>
            </a:r>
            <a:r>
              <a:rPr lang="zh-CN" altLang="zh-CN" sz="2200" dirty="0">
                <a:latin typeface="宋体" pitchFamily="2" charset="-122"/>
                <a:ea typeface="宋体" pitchFamily="2" charset="-122"/>
                <a:cs typeface="Calibri" panose="020F0502020204030204" pitchFamily="34" charset="0"/>
              </a:rPr>
              <a:t>：</a:t>
            </a:r>
            <a:endParaRPr lang="zh-CN" altLang="zh-CN" sz="2200"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en-US" dirty="0">
                <a:latin typeface="宋体" pitchFamily="2" charset="-122"/>
                <a:ea typeface="宋体" pitchFamily="2" charset="-122"/>
                <a:cs typeface="Calibri" panose="020F0502020204030204" pitchFamily="34" charset="0"/>
              </a:rPr>
              <a:t>观察窗口大小为</a:t>
            </a:r>
            <a:r>
              <a:rPr lang="en-US" altLang="zh-CN" dirty="0">
                <a:latin typeface="宋体" pitchFamily="2" charset="-122"/>
                <a:ea typeface="宋体" pitchFamily="2" charset="-122"/>
                <a:cs typeface="Calibri" panose="020F0502020204030204" pitchFamily="34" charset="0"/>
              </a:rPr>
              <a:t>5</a:t>
            </a:r>
            <a:r>
              <a:rPr lang="zh-CN" altLang="en-US" dirty="0">
                <a:latin typeface="宋体" pitchFamily="2" charset="-122"/>
                <a:ea typeface="宋体" pitchFamily="2" charset="-122"/>
                <a:cs typeface="Calibri" panose="020F0502020204030204" pitchFamily="34" charset="0"/>
              </a:rPr>
              <a:t>，预测窗口大小为</a:t>
            </a:r>
            <a:r>
              <a:rPr lang="en-US" altLang="zh-CN" dirty="0">
                <a:latin typeface="宋体" pitchFamily="2" charset="-122"/>
                <a:ea typeface="宋体" pitchFamily="2" charset="-122"/>
                <a:cs typeface="Calibri" panose="020F0502020204030204" pitchFamily="34" charset="0"/>
              </a:rPr>
              <a:t>1</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3</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5</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5-&gt;1 5-&gt;3 5-&gt;5</a:t>
            </a:r>
            <a:r>
              <a:rPr lang="zh-CN" altLang="en-US" dirty="0">
                <a:latin typeface="宋体" pitchFamily="2" charset="-122"/>
                <a:ea typeface="宋体" pitchFamily="2" charset="-122"/>
                <a:cs typeface="Calibri" panose="020F0502020204030204" pitchFamily="34" charset="0"/>
              </a:rPr>
              <a:t>）</a:t>
            </a:r>
            <a:r>
              <a:rPr lang="zh-CN" altLang="zh-CN" dirty="0">
                <a:latin typeface="宋体" pitchFamily="2" charset="-122"/>
                <a:ea typeface="宋体" pitchFamily="2" charset="-122"/>
                <a:cs typeface="Calibri" panose="020F0502020204030204" pitchFamily="34" charset="0"/>
              </a:rPr>
              <a:t> 。</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en-US" dirty="0">
                <a:latin typeface="宋体" pitchFamily="2" charset="-122"/>
                <a:ea typeface="宋体" pitchFamily="2" charset="-122"/>
                <a:cs typeface="Calibri" panose="020F0502020204030204" pitchFamily="34" charset="0"/>
              </a:rPr>
              <a:t>观察窗口大小为</a:t>
            </a:r>
            <a:r>
              <a:rPr lang="en-US" altLang="zh-CN" dirty="0">
                <a:latin typeface="宋体" pitchFamily="2" charset="-122"/>
                <a:ea typeface="宋体" pitchFamily="2" charset="-122"/>
                <a:cs typeface="Calibri" panose="020F0502020204030204" pitchFamily="34" charset="0"/>
              </a:rPr>
              <a:t>8</a:t>
            </a:r>
            <a:r>
              <a:rPr lang="zh-CN" altLang="en-US" dirty="0">
                <a:latin typeface="宋体" pitchFamily="2" charset="-122"/>
                <a:ea typeface="宋体" pitchFamily="2" charset="-122"/>
                <a:cs typeface="Calibri" panose="020F0502020204030204" pitchFamily="34" charset="0"/>
              </a:rPr>
              <a:t>，预测窗口大小为</a:t>
            </a:r>
            <a:r>
              <a:rPr lang="en-US" altLang="zh-CN" dirty="0">
                <a:latin typeface="宋体" pitchFamily="2" charset="-122"/>
                <a:ea typeface="宋体" pitchFamily="2" charset="-122"/>
                <a:cs typeface="Calibri" panose="020F0502020204030204" pitchFamily="34" charset="0"/>
              </a:rPr>
              <a:t>1</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2</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4</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8-&gt;1 8-&gt;2 8-&gt;4</a:t>
            </a:r>
            <a:r>
              <a:rPr lang="zh-CN" altLang="en-US" dirty="0">
                <a:latin typeface="宋体" pitchFamily="2" charset="-122"/>
                <a:ea typeface="宋体" pitchFamily="2" charset="-122"/>
                <a:cs typeface="Calibri" panose="020F0502020204030204" pitchFamily="34" charset="0"/>
              </a:rPr>
              <a:t>）</a:t>
            </a:r>
            <a:r>
              <a:rPr lang="zh-CN" altLang="zh-CN" dirty="0">
                <a:latin typeface="宋体" pitchFamily="2" charset="-122"/>
                <a:ea typeface="宋体" pitchFamily="2" charset="-122"/>
                <a:cs typeface="Calibri" panose="020F0502020204030204" pitchFamily="34" charset="0"/>
              </a:rPr>
              <a:t>。</a:t>
            </a:r>
            <a:endParaRPr lang="en-US"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en-US" dirty="0">
                <a:latin typeface="宋体" pitchFamily="2" charset="-122"/>
                <a:ea typeface="宋体" pitchFamily="2" charset="-122"/>
                <a:cs typeface="Calibri" panose="020F0502020204030204" pitchFamily="34" charset="0"/>
              </a:rPr>
              <a:t>观察窗口大小为</a:t>
            </a:r>
            <a:r>
              <a:rPr lang="en-US" altLang="zh-CN" dirty="0">
                <a:latin typeface="宋体" pitchFamily="2" charset="-122"/>
                <a:ea typeface="宋体" pitchFamily="2" charset="-122"/>
                <a:cs typeface="Calibri" panose="020F0502020204030204" pitchFamily="34" charset="0"/>
              </a:rPr>
              <a:t>32</a:t>
            </a:r>
            <a:r>
              <a:rPr lang="zh-CN" altLang="en-US" dirty="0">
                <a:latin typeface="宋体" pitchFamily="2" charset="-122"/>
                <a:ea typeface="宋体" pitchFamily="2" charset="-122"/>
                <a:cs typeface="Calibri" panose="020F0502020204030204" pitchFamily="34" charset="0"/>
              </a:rPr>
              <a:t>，预测窗口大小为</a:t>
            </a:r>
            <a:r>
              <a:rPr lang="en-US" altLang="zh-CN" dirty="0">
                <a:latin typeface="宋体" pitchFamily="2" charset="-122"/>
                <a:ea typeface="宋体" pitchFamily="2" charset="-122"/>
                <a:cs typeface="Calibri" panose="020F0502020204030204" pitchFamily="34" charset="0"/>
              </a:rPr>
              <a:t>4</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8</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16</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32-&gt;4 32-&gt;8 32-&gt;16</a:t>
            </a:r>
            <a:r>
              <a:rPr lang="zh-CN" altLang="en-US" dirty="0">
                <a:latin typeface="宋体" pitchFamily="2" charset="-122"/>
                <a:ea typeface="宋体" pitchFamily="2" charset="-122"/>
                <a:cs typeface="Calibri" panose="020F0502020204030204" pitchFamily="34" charset="0"/>
              </a:rPr>
              <a:t>）</a:t>
            </a:r>
            <a:r>
              <a:rPr lang="zh-CN" altLang="zh-CN"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三、数据集</a:t>
            </a:r>
            <a:endParaRPr lang="zh-CN" altLang="en-US" dirty="0"/>
          </a:p>
        </p:txBody>
      </p:sp>
      <p:sp>
        <p:nvSpPr>
          <p:cNvPr id="3" name="内容占位符 2"/>
          <p:cNvSpPr>
            <a:spLocks noGrp="1"/>
          </p:cNvSpPr>
          <p:nvPr>
            <p:ph sz="quarter" idx="10"/>
          </p:nvPr>
        </p:nvSpPr>
        <p:spPr/>
        <p:txBody>
          <a:bodyPr/>
          <a:lstStyle/>
          <a:p>
            <a:pPr marL="0" indent="0">
              <a:buNone/>
            </a:pPr>
            <a:r>
              <a:rPr lang="en-US" altLang="zh-CN" b="1" dirty="0">
                <a:latin typeface="宋体" pitchFamily="2" charset="-122"/>
                <a:ea typeface="宋体" pitchFamily="2" charset="-122"/>
                <a:cs typeface="Calibri" panose="020F0502020204030204" pitchFamily="34" charset="0"/>
              </a:rPr>
              <a:t>(1)</a:t>
            </a:r>
            <a:r>
              <a:rPr lang="zh-CN" altLang="en-US" b="1" dirty="0">
                <a:latin typeface="宋体" pitchFamily="2" charset="-122"/>
                <a:ea typeface="宋体" pitchFamily="2" charset="-122"/>
                <a:cs typeface="Calibri" panose="020F0502020204030204" pitchFamily="34" charset="0"/>
              </a:rPr>
              <a:t>数据采集</a:t>
            </a:r>
            <a:endParaRPr lang="en-US" altLang="zh-CN" dirty="0"/>
          </a:p>
          <a:p>
            <a:r>
              <a:rPr lang="zh-CN" altLang="en-US" dirty="0">
                <a:latin typeface="宋体" pitchFamily="2" charset="-122"/>
                <a:ea typeface="宋体" pitchFamily="2" charset="-122"/>
              </a:rPr>
              <a:t>室外环境</a:t>
            </a:r>
            <a:endParaRPr lang="en-US" altLang="zh-CN" dirty="0">
              <a:latin typeface="宋体" pitchFamily="2" charset="-122"/>
              <a:ea typeface="宋体" pitchFamily="2" charset="-122"/>
            </a:endParaRPr>
          </a:p>
          <a:p>
            <a:endParaRPr lang="en-US" altLang="zh-CN" dirty="0"/>
          </a:p>
          <a:p>
            <a:endParaRPr lang="en-US" altLang="zh-CN" dirty="0"/>
          </a:p>
          <a:p>
            <a:r>
              <a:rPr lang="zh-CN" altLang="en-US" dirty="0">
                <a:latin typeface="宋体" pitchFamily="2" charset="-122"/>
                <a:ea typeface="宋体" pitchFamily="2" charset="-122"/>
              </a:rPr>
              <a:t>室内环境</a:t>
            </a:r>
            <a:endParaRPr lang="zh-CN" altLang="en-US" dirty="0">
              <a:latin typeface="宋体" pitchFamily="2" charset="-122"/>
              <a:ea typeface="宋体"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9650" y="1738572"/>
            <a:ext cx="2619996" cy="1972491"/>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03" y="1733873"/>
            <a:ext cx="2634737" cy="197719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703" y="3932383"/>
            <a:ext cx="2635223" cy="197719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380" y="3932382"/>
            <a:ext cx="2619996" cy="1977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三、数据集</a:t>
            </a:r>
            <a:endParaRPr lang="zh-CN" altLang="en-US" dirty="0"/>
          </a:p>
        </p:txBody>
      </p:sp>
      <p:sp>
        <p:nvSpPr>
          <p:cNvPr id="24" name="内容占位符 23"/>
          <p:cNvSpPr>
            <a:spLocks noGrp="1"/>
          </p:cNvSpPr>
          <p:nvPr>
            <p:ph sz="quarter" idx="10"/>
          </p:nvPr>
        </p:nvSpPr>
        <p:spPr/>
        <p:txBody>
          <a:bodyPr>
            <a:normAutofit/>
          </a:bodyPr>
          <a:lstStyle/>
          <a:p>
            <a:pPr marL="0" marR="0" lvl="0" indent="0" algn="l" defTabSz="967740" rtl="0" eaLnBrk="1" fontAlgn="auto" latinLnBrk="0" hangingPunct="1">
              <a:lnSpc>
                <a:spcPct val="120000"/>
              </a:lnSpc>
              <a:spcBef>
                <a:spcPts val="1060"/>
              </a:spcBef>
              <a:spcAft>
                <a:spcPts val="0"/>
              </a:spcAft>
              <a:buClrTx/>
              <a:buSzTx/>
              <a:buFontTx/>
              <a:buNone/>
              <a:defRPr/>
            </a:pPr>
            <a:r>
              <a:rPr kumimoji="0" lang="en-US" altLang="zh-CN" sz="2500" b="1"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(2)</a:t>
            </a:r>
            <a:r>
              <a:rPr kumimoji="0" lang="zh-CN" altLang="en-US" sz="2500" b="1"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数据</a:t>
            </a:r>
            <a:r>
              <a:rPr lang="zh-CN" altLang="en-US" b="1" dirty="0">
                <a:solidFill>
                  <a:srgbClr val="44546A"/>
                </a:solidFill>
                <a:latin typeface="宋体" pitchFamily="2" charset="-122"/>
                <a:ea typeface="宋体" pitchFamily="2" charset="-122"/>
                <a:cs typeface="Calibri" panose="020F0502020204030204" pitchFamily="34" charset="0"/>
              </a:rPr>
              <a:t>介绍</a:t>
            </a:r>
            <a:endParaRPr lang="en-US" altLang="zh-CN" dirty="0">
              <a:latin typeface="宋体" pitchFamily="2" charset="-122"/>
              <a:ea typeface="宋体" pitchFamily="2" charset="-122"/>
              <a:cs typeface="Calibri" panose="020F0502020204030204" pitchFamily="34" charset="0"/>
            </a:endParaRPr>
          </a:p>
          <a:p>
            <a:pPr>
              <a:defRPr/>
            </a:pPr>
            <a:r>
              <a:rPr lang="zh-CN" altLang="en-US" sz="2000" dirty="0">
                <a:latin typeface="宋体" pitchFamily="2" charset="-122"/>
                <a:ea typeface="宋体" pitchFamily="2" charset="-122"/>
                <a:cs typeface="Calibri" panose="020F0502020204030204" pitchFamily="34" charset="0"/>
              </a:rPr>
              <a:t>数据维度大小为</a:t>
            </a:r>
            <a:r>
              <a:rPr lang="en-US" altLang="zh-CN" sz="2000" dirty="0">
                <a:latin typeface="宋体" pitchFamily="2" charset="-122"/>
                <a:ea typeface="宋体" pitchFamily="2" charset="-122"/>
                <a:cs typeface="Calibri" panose="020F0502020204030204" pitchFamily="34" charset="0"/>
              </a:rPr>
              <a:t>5000*64</a:t>
            </a:r>
            <a:r>
              <a:rPr lang="zh-CN" altLang="en-US" sz="2000" dirty="0">
                <a:latin typeface="宋体" pitchFamily="2" charset="-122"/>
                <a:ea typeface="宋体" pitchFamily="2" charset="-122"/>
                <a:cs typeface="Calibri" panose="020F0502020204030204" pitchFamily="34" charset="0"/>
              </a:rPr>
              <a:t>，其中每一行代表一个时间戳，且每一行的前</a:t>
            </a:r>
            <a:r>
              <a:rPr lang="en-US" altLang="zh-CN" sz="2000"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个值是当前时间戳复数的实部，后</a:t>
            </a:r>
            <a:r>
              <a:rPr lang="en-US" altLang="zh-CN" sz="2000"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个值是复数的虚部。</a:t>
            </a:r>
            <a:endParaRPr lang="en-US" altLang="zh-CN" sz="2000" b="1" dirty="0">
              <a:latin typeface="宋体" pitchFamily="2" charset="-122"/>
              <a:ea typeface="宋体" pitchFamily="2" charset="-122"/>
              <a:cs typeface="Calibri" panose="020F0502020204030204" pitchFamily="34" charset="0"/>
            </a:endParaRPr>
          </a:p>
          <a:p>
            <a:pPr>
              <a:defRPr/>
            </a:pPr>
            <a:r>
              <a:rPr lang="en-US" altLang="zh-CN" sz="2000" b="1" dirty="0">
                <a:latin typeface="宋体" pitchFamily="2" charset="-122"/>
                <a:ea typeface="宋体" pitchFamily="2" charset="-122"/>
                <a:cs typeface="Calibri" panose="020F0502020204030204" pitchFamily="34" charset="0"/>
              </a:rPr>
              <a:t>Case1</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室外环境下，接收端与发射端间距</a:t>
            </a:r>
            <a:r>
              <a:rPr lang="en-US" altLang="zh-CN" sz="2000" dirty="0">
                <a:latin typeface="宋体" pitchFamily="2" charset="-122"/>
                <a:ea typeface="宋体" pitchFamily="2" charset="-122"/>
                <a:cs typeface="Calibri" panose="020F0502020204030204" pitchFamily="34" charset="0"/>
              </a:rPr>
              <a:t>20</a:t>
            </a:r>
            <a:r>
              <a:rPr lang="zh-CN" altLang="en-US" sz="2000" dirty="0">
                <a:latin typeface="宋体" pitchFamily="2" charset="-122"/>
                <a:ea typeface="宋体" pitchFamily="2" charset="-122"/>
                <a:cs typeface="Calibri" panose="020F0502020204030204" pitchFamily="34" charset="0"/>
              </a:rPr>
              <a:t>米测得的信道数据。</a:t>
            </a:r>
            <a:endPar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marL="241935" marR="0" lvl="0" indent="-241935" algn="l" defTabSz="967740" rtl="0" eaLnBrk="1" fontAlgn="auto" latinLnBrk="0" hangingPunct="1">
              <a:lnSpc>
                <a:spcPct val="120000"/>
              </a:lnSpc>
              <a:spcBef>
                <a:spcPts val="1060"/>
              </a:spcBef>
              <a:spcAft>
                <a:spcPts val="0"/>
              </a:spcAft>
              <a:buClrTx/>
              <a:buSzTx/>
              <a:buFontTx/>
              <a:buBlip>
                <a:blip r:embed="rId1"/>
              </a:buBlip>
              <a:defRPr/>
            </a:pPr>
            <a:r>
              <a:rPr lang="en-US" altLang="zh-CN" sz="2000" b="1" dirty="0">
                <a:latin typeface="宋体" pitchFamily="2" charset="-122"/>
                <a:ea typeface="宋体" pitchFamily="2" charset="-122"/>
                <a:cs typeface="Calibri" panose="020F0502020204030204" pitchFamily="34" charset="0"/>
              </a:rPr>
              <a:t>Case2</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室内环境下，接收端与发射端间距</a:t>
            </a:r>
            <a:r>
              <a:rPr lang="en-US" altLang="zh-CN" sz="2000" dirty="0">
                <a:latin typeface="宋体" pitchFamily="2" charset="-122"/>
                <a:ea typeface="宋体" pitchFamily="2" charset="-122"/>
                <a:cs typeface="Calibri" panose="020F0502020204030204" pitchFamily="34" charset="0"/>
              </a:rPr>
              <a:t>20</a:t>
            </a:r>
            <a:r>
              <a:rPr lang="zh-CN" altLang="en-US" sz="2000" dirty="0">
                <a:latin typeface="宋体" pitchFamily="2" charset="-122"/>
                <a:ea typeface="宋体" pitchFamily="2" charset="-122"/>
                <a:cs typeface="Calibri" panose="020F0502020204030204" pitchFamily="34" charset="0"/>
              </a:rPr>
              <a:t>米测得的信道数据</a:t>
            </a:r>
            <a:endPar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marL="241935" marR="0" lvl="0" indent="-241935" algn="l" defTabSz="967740" rtl="0" eaLnBrk="1" fontAlgn="auto" latinLnBrk="0" hangingPunct="1">
              <a:lnSpc>
                <a:spcPct val="120000"/>
              </a:lnSpc>
              <a:spcBef>
                <a:spcPts val="1060"/>
              </a:spcBef>
              <a:spcAft>
                <a:spcPts val="0"/>
              </a:spcAft>
              <a:buClrTx/>
              <a:buSzTx/>
              <a:buFontTx/>
              <a:buBlip>
                <a:blip r:embed="rId1"/>
              </a:buBlip>
              <a:defRPr/>
            </a:pPr>
            <a:r>
              <a:rPr lang="en-US" altLang="zh-CN" sz="2000" b="1" dirty="0">
                <a:latin typeface="宋体" pitchFamily="2" charset="-122"/>
                <a:ea typeface="宋体" pitchFamily="2" charset="-122"/>
                <a:cs typeface="Calibri" panose="020F0502020204030204" pitchFamily="34" charset="0"/>
              </a:rPr>
              <a:t>Case3</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室内环境下，接收端与发射端间距</a:t>
            </a:r>
            <a:r>
              <a:rPr lang="en-US" altLang="zh-CN" sz="2000" dirty="0">
                <a:latin typeface="宋体" pitchFamily="2" charset="-122"/>
                <a:ea typeface="宋体" pitchFamily="2" charset="-122"/>
                <a:cs typeface="Calibri" panose="020F0502020204030204" pitchFamily="34" charset="0"/>
              </a:rPr>
              <a:t>30</a:t>
            </a:r>
            <a:r>
              <a:rPr lang="zh-CN" altLang="en-US" sz="2000" dirty="0">
                <a:latin typeface="宋体" pitchFamily="2" charset="-122"/>
                <a:ea typeface="宋体" pitchFamily="2" charset="-122"/>
                <a:cs typeface="Calibri" panose="020F0502020204030204" pitchFamily="34" charset="0"/>
              </a:rPr>
              <a:t>米测得的信道数据</a:t>
            </a:r>
            <a:endParaRPr lang="en-US" altLang="zh-CN" sz="2000" dirty="0">
              <a:latin typeface="宋体" pitchFamily="2" charset="-122"/>
              <a:ea typeface="宋体" pitchFamily="2" charset="-122"/>
              <a:cs typeface="Calibri" panose="020F0502020204030204" pitchFamily="34" charset="0"/>
            </a:endParaRPr>
          </a:p>
          <a:p>
            <a:pPr marL="0" marR="0" lvl="0" indent="0" algn="l" defTabSz="967740" rtl="0" eaLnBrk="1" fontAlgn="auto" latinLnBrk="0" hangingPunct="1">
              <a:lnSpc>
                <a:spcPct val="120000"/>
              </a:lnSpc>
              <a:spcBef>
                <a:spcPts val="1060"/>
              </a:spcBef>
              <a:spcAft>
                <a:spcPts val="0"/>
              </a:spcAft>
              <a:buClrTx/>
              <a:buSzTx/>
              <a:buNone/>
              <a:defRPr/>
            </a:pPr>
            <a:endParaRPr lang="en-US" altLang="zh-CN" dirty="0">
              <a:latin typeface="宋体" pitchFamily="2" charset="-122"/>
              <a:ea typeface="宋体" pitchFamily="2" charset="-122"/>
              <a:cs typeface="Calibri" panose="020F0502020204030204" pitchFamily="34" charset="0"/>
            </a:endParaRPr>
          </a:p>
          <a:p>
            <a:pPr marL="0" marR="0" lvl="0" indent="0" algn="l" defTabSz="967740" rtl="0" eaLnBrk="1" fontAlgn="auto" latinLnBrk="0" hangingPunct="1">
              <a:lnSpc>
                <a:spcPct val="120000"/>
              </a:lnSpc>
              <a:spcBef>
                <a:spcPts val="1060"/>
              </a:spcBef>
              <a:spcAft>
                <a:spcPts val="0"/>
              </a:spcAft>
              <a:buClrTx/>
              <a:buSzTx/>
              <a:buNone/>
              <a:defRPr/>
            </a:pPr>
            <a:endParaRPr kumimoji="0" lang="en-US" altLang="zh-CN" sz="25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indent="0" algn="just">
              <a:buNone/>
            </a:pPr>
            <a:endParaRPr lang="zh-CN" altLang="en-US" dirty="0">
              <a:latin typeface="宋体" pitchFamily="2" charset="-122"/>
              <a:ea typeface="宋体" pitchFamily="2" charset="-122"/>
              <a:cs typeface="Calibri" panose="020F0502020204030204" pitchFamily="34" charset="0"/>
            </a:endParaRPr>
          </a:p>
          <a:p>
            <a:pPr indent="0" algn="just">
              <a:buNone/>
            </a:pPr>
            <a:endParaRPr lang="en-US" altLang="zh-CN" b="1" dirty="0">
              <a:latin typeface="宋体" pitchFamily="2" charset="-122"/>
              <a:ea typeface="宋体" pitchFamily="2" charset="-122"/>
              <a:cs typeface="Calibri" panose="020F0502020204030204" pitchFamily="34" charset="0"/>
            </a:endParaRPr>
          </a:p>
        </p:txBody>
      </p:sp>
      <p:pic>
        <p:nvPicPr>
          <p:cNvPr id="2" name="图片 1"/>
          <p:cNvPicPr>
            <a:picLocks noChangeAspect="1"/>
          </p:cNvPicPr>
          <p:nvPr/>
        </p:nvPicPr>
        <p:blipFill>
          <a:blip r:embed="rId2"/>
          <a:stretch>
            <a:fillRect/>
          </a:stretch>
        </p:blipFill>
        <p:spPr>
          <a:xfrm>
            <a:off x="492686" y="4204632"/>
            <a:ext cx="3124711" cy="2343924"/>
          </a:xfrm>
          <a:prstGeom prst="rect">
            <a:avLst/>
          </a:prstGeom>
        </p:spPr>
      </p:pic>
      <p:pic>
        <p:nvPicPr>
          <p:cNvPr id="5" name="图片 4"/>
          <p:cNvPicPr>
            <a:picLocks noChangeAspect="1"/>
          </p:cNvPicPr>
          <p:nvPr/>
        </p:nvPicPr>
        <p:blipFill>
          <a:blip r:embed="rId3"/>
          <a:stretch>
            <a:fillRect/>
          </a:stretch>
        </p:blipFill>
        <p:spPr>
          <a:xfrm>
            <a:off x="3825013" y="4204631"/>
            <a:ext cx="3125748" cy="2343924"/>
          </a:xfrm>
          <a:prstGeom prst="rect">
            <a:avLst/>
          </a:prstGeom>
        </p:spPr>
      </p:pic>
      <p:pic>
        <p:nvPicPr>
          <p:cNvPr id="6" name="图片 5"/>
          <p:cNvPicPr>
            <a:picLocks noChangeAspect="1"/>
          </p:cNvPicPr>
          <p:nvPr/>
        </p:nvPicPr>
        <p:blipFill>
          <a:blip r:embed="rId4"/>
          <a:stretch>
            <a:fillRect/>
          </a:stretch>
        </p:blipFill>
        <p:spPr>
          <a:xfrm>
            <a:off x="7157339" y="4204629"/>
            <a:ext cx="3125231" cy="23439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normAutofit fontScale="92500" lnSpcReduction="20000"/>
          </a:bodyPr>
          <a:lstStyle/>
          <a:p>
            <a:pPr indent="228600" algn="just"/>
            <a:r>
              <a:rPr lang="zh-CN" altLang="en-US" b="1" dirty="0">
                <a:latin typeface="宋体" pitchFamily="2" charset="-122"/>
                <a:ea typeface="宋体" pitchFamily="2" charset="-122"/>
                <a:cs typeface="Calibri" panose="020F0502020204030204" pitchFamily="34" charset="0"/>
              </a:rPr>
              <a:t>评估指标</a:t>
            </a:r>
            <a:endParaRPr lang="en-US" altLang="zh-CN" b="1" dirty="0">
              <a:latin typeface="宋体" pitchFamily="2" charset="-122"/>
              <a:ea typeface="宋体" pitchFamily="2" charset="-122"/>
              <a:cs typeface="Calibri" panose="020F0502020204030204" pitchFamily="34" charset="0"/>
            </a:endParaRPr>
          </a:p>
          <a:p>
            <a:pPr lvl="1" indent="0" algn="just">
              <a:buNone/>
            </a:pPr>
            <a:r>
              <a:rPr lang="en-US" altLang="zh-CN" sz="1735" dirty="0">
                <a:latin typeface="宋体" pitchFamily="2" charset="-122"/>
                <a:ea typeface="宋体" pitchFamily="2" charset="-122"/>
                <a:cs typeface="Calibri" panose="020F0502020204030204" pitchFamily="34" charset="0"/>
              </a:rPr>
              <a:t>MAE</a:t>
            </a:r>
            <a:r>
              <a:rPr lang="zh-CN" altLang="en-US" sz="1735" dirty="0">
                <a:latin typeface="宋体" pitchFamily="2" charset="-122"/>
                <a:ea typeface="宋体" pitchFamily="2" charset="-122"/>
                <a:cs typeface="Calibri" panose="020F0502020204030204" pitchFamily="34" charset="0"/>
              </a:rPr>
              <a:t>（</a:t>
            </a:r>
            <a:r>
              <a:rPr lang="en-US" altLang="zh-CN" sz="1735" dirty="0">
                <a:latin typeface="宋体" pitchFamily="2" charset="-122"/>
                <a:ea typeface="宋体" pitchFamily="2" charset="-122"/>
                <a:cs typeface="Calibri" panose="020F0502020204030204" pitchFamily="34" charset="0"/>
              </a:rPr>
              <a:t>Mean Absolute Error</a:t>
            </a:r>
            <a:r>
              <a:rPr lang="zh-CN" altLang="en-US" sz="1735" dirty="0">
                <a:latin typeface="宋体" pitchFamily="2" charset="-122"/>
                <a:ea typeface="宋体" pitchFamily="2" charset="-122"/>
                <a:cs typeface="Calibri" panose="020F0502020204030204" pitchFamily="34" charset="0"/>
              </a:rPr>
              <a:t>，均值绝对误差）；</a:t>
            </a:r>
            <a:endParaRPr lang="en-US" altLang="zh-CN" sz="1735" dirty="0">
              <a:latin typeface="宋体" pitchFamily="2" charset="-122"/>
              <a:ea typeface="宋体" pitchFamily="2" charset="-122"/>
              <a:cs typeface="Calibri" panose="020F0502020204030204" pitchFamily="34" charset="0"/>
            </a:endParaRPr>
          </a:p>
          <a:p>
            <a:pPr lvl="1" indent="0" algn="just">
              <a:buNone/>
            </a:pPr>
            <a:r>
              <a:rPr lang="en-US" altLang="zh-CN" sz="1735" dirty="0">
                <a:latin typeface="宋体" pitchFamily="2" charset="-122"/>
                <a:ea typeface="宋体" pitchFamily="2" charset="-122"/>
                <a:cs typeface="Calibri" panose="020F0502020204030204" pitchFamily="34" charset="0"/>
              </a:rPr>
              <a:t>RMSE</a:t>
            </a:r>
            <a:r>
              <a:rPr lang="zh-CN" altLang="en-US" sz="1735" dirty="0">
                <a:latin typeface="宋体" pitchFamily="2" charset="-122"/>
                <a:ea typeface="宋体" pitchFamily="2" charset="-122"/>
                <a:cs typeface="Calibri" panose="020F0502020204030204" pitchFamily="34" charset="0"/>
              </a:rPr>
              <a:t>（</a:t>
            </a:r>
            <a:r>
              <a:rPr lang="en-US" altLang="zh-CN" sz="1735" dirty="0">
                <a:latin typeface="宋体" pitchFamily="2" charset="-122"/>
                <a:ea typeface="宋体" pitchFamily="2" charset="-122"/>
                <a:cs typeface="Calibri" panose="020F0502020204030204" pitchFamily="34" charset="0"/>
              </a:rPr>
              <a:t>Root Mean Squared Error</a:t>
            </a:r>
            <a:r>
              <a:rPr lang="zh-CN" altLang="en-US" sz="1735" dirty="0">
                <a:latin typeface="宋体" pitchFamily="2" charset="-122"/>
                <a:ea typeface="宋体" pitchFamily="2" charset="-122"/>
                <a:cs typeface="Calibri" panose="020F0502020204030204" pitchFamily="34" charset="0"/>
              </a:rPr>
              <a:t>，均方根误差）；</a:t>
            </a:r>
            <a:endParaRPr lang="en-US" altLang="zh-CN" sz="1735" dirty="0">
              <a:latin typeface="宋体" pitchFamily="2" charset="-122"/>
              <a:ea typeface="宋体" pitchFamily="2" charset="-122"/>
              <a:cs typeface="Calibri" panose="020F0502020204030204" pitchFamily="34" charset="0"/>
            </a:endParaRPr>
          </a:p>
          <a:p>
            <a:pPr lvl="1" indent="0" algn="just">
              <a:buNone/>
            </a:pPr>
            <a:r>
              <a:rPr lang="en-US" altLang="zh-CN" sz="1735" dirty="0">
                <a:latin typeface="宋体" pitchFamily="2" charset="-122"/>
                <a:ea typeface="宋体" pitchFamily="2" charset="-122"/>
                <a:cs typeface="Calibri" panose="020F0502020204030204" pitchFamily="34" charset="0"/>
              </a:rPr>
              <a:t>Flops</a:t>
            </a:r>
            <a:r>
              <a:rPr lang="zh-CN" altLang="en-US" sz="1735" dirty="0">
                <a:latin typeface="宋体" pitchFamily="2" charset="-122"/>
                <a:ea typeface="宋体" pitchFamily="2" charset="-122"/>
                <a:cs typeface="Calibri" panose="020F0502020204030204" pitchFamily="34" charset="0"/>
              </a:rPr>
              <a:t>（</a:t>
            </a:r>
            <a:r>
              <a:rPr lang="en-US" altLang="zh-CN" sz="1735" dirty="0">
                <a:latin typeface="宋体" pitchFamily="2" charset="-122"/>
                <a:ea typeface="宋体" pitchFamily="2" charset="-122"/>
                <a:cs typeface="Calibri" panose="020F0502020204030204" pitchFamily="34" charset="0"/>
              </a:rPr>
              <a:t>Floating Point Operations Per Second</a:t>
            </a:r>
            <a:r>
              <a:rPr lang="zh-CN" altLang="en-US" sz="1735" dirty="0">
                <a:latin typeface="宋体" pitchFamily="2" charset="-122"/>
                <a:ea typeface="宋体" pitchFamily="2" charset="-122"/>
                <a:cs typeface="Calibri" panose="020F0502020204030204" pitchFamily="34" charset="0"/>
              </a:rPr>
              <a:t>，浮点运算每秒）；</a:t>
            </a:r>
            <a:endParaRPr lang="en-US" altLang="zh-CN" sz="1735" dirty="0">
              <a:latin typeface="宋体" pitchFamily="2" charset="-122"/>
              <a:ea typeface="宋体" pitchFamily="2" charset="-122"/>
              <a:cs typeface="Calibri" panose="020F0502020204030204" pitchFamily="34" charset="0"/>
            </a:endParaRPr>
          </a:p>
          <a:p>
            <a:pPr lvl="1" indent="0" algn="just">
              <a:buNone/>
            </a:pPr>
            <a:r>
              <a:rPr lang="en-US" altLang="zh-CN" sz="1735" dirty="0">
                <a:latin typeface="宋体" pitchFamily="2" charset="-122"/>
                <a:ea typeface="宋体" pitchFamily="2" charset="-122"/>
                <a:cs typeface="Calibri" panose="020F0502020204030204" pitchFamily="34" charset="0"/>
              </a:rPr>
              <a:t>Params</a:t>
            </a:r>
            <a:r>
              <a:rPr lang="zh-CN" altLang="en-US" sz="1735" dirty="0">
                <a:latin typeface="宋体" pitchFamily="2" charset="-122"/>
                <a:ea typeface="宋体" pitchFamily="2" charset="-122"/>
                <a:cs typeface="Calibri" panose="020F0502020204030204" pitchFamily="34" charset="0"/>
              </a:rPr>
              <a:t>（</a:t>
            </a:r>
            <a:r>
              <a:rPr lang="en-US" altLang="zh-CN" sz="1735" dirty="0">
                <a:latin typeface="宋体" pitchFamily="2" charset="-122"/>
                <a:ea typeface="宋体" pitchFamily="2" charset="-122"/>
                <a:cs typeface="Calibri" panose="020F0502020204030204" pitchFamily="34" charset="0"/>
              </a:rPr>
              <a:t>parameters</a:t>
            </a:r>
            <a:r>
              <a:rPr lang="zh-CN" altLang="en-US" sz="1735" dirty="0">
                <a:latin typeface="宋体" pitchFamily="2" charset="-122"/>
                <a:ea typeface="宋体" pitchFamily="2" charset="-122"/>
                <a:cs typeface="Calibri" panose="020F0502020204030204" pitchFamily="34" charset="0"/>
              </a:rPr>
              <a:t>，参数量）；</a:t>
            </a:r>
            <a:endParaRPr lang="en-US" altLang="zh-CN" sz="1735" dirty="0">
              <a:latin typeface="宋体" pitchFamily="2" charset="-122"/>
              <a:ea typeface="宋体" pitchFamily="2" charset="-122"/>
              <a:cs typeface="Calibri" panose="020F0502020204030204" pitchFamily="34" charset="0"/>
            </a:endParaRPr>
          </a:p>
          <a:p>
            <a:pPr lvl="1" indent="0" algn="just">
              <a:buNone/>
            </a:pPr>
            <a:r>
              <a:rPr lang="en-US" altLang="zh-CN" sz="1735" dirty="0">
                <a:latin typeface="宋体" pitchFamily="2" charset="-122"/>
                <a:ea typeface="宋体" pitchFamily="2" charset="-122"/>
                <a:cs typeface="Calibri" panose="020F0502020204030204" pitchFamily="34" charset="0"/>
              </a:rPr>
              <a:t>SGCS</a:t>
            </a:r>
            <a:r>
              <a:rPr lang="zh-CN" altLang="en-US" sz="1735" dirty="0">
                <a:latin typeface="宋体" pitchFamily="2" charset="-122"/>
                <a:ea typeface="宋体" pitchFamily="2" charset="-122"/>
                <a:cs typeface="Calibri" panose="020F0502020204030204" pitchFamily="34" charset="0"/>
              </a:rPr>
              <a:t>（</a:t>
            </a:r>
            <a:r>
              <a:rPr lang="en-US" altLang="zh-CN" sz="1735" dirty="0">
                <a:latin typeface="宋体" pitchFamily="2" charset="-122"/>
                <a:ea typeface="宋体" pitchFamily="2" charset="-122"/>
                <a:cs typeface="Calibri" panose="020F0502020204030204" pitchFamily="34" charset="0"/>
              </a:rPr>
              <a:t>Squared-Generalized Cosine Similarity</a:t>
            </a:r>
            <a:r>
              <a:rPr lang="zh-CN" altLang="en-US" sz="1735" dirty="0">
                <a:latin typeface="宋体" pitchFamily="2" charset="-122"/>
                <a:ea typeface="宋体" pitchFamily="2" charset="-122"/>
                <a:cs typeface="Calibri" panose="020F0502020204030204" pitchFamily="34" charset="0"/>
              </a:rPr>
              <a:t>，余弦相似度）。</a:t>
            </a:r>
            <a:endParaRPr lang="en-US" altLang="zh-CN" sz="1735" dirty="0">
              <a:latin typeface="宋体" pitchFamily="2" charset="-122"/>
              <a:ea typeface="宋体" pitchFamily="2" charset="-122"/>
              <a:cs typeface="Calibri" panose="020F0502020204030204" pitchFamily="34" charset="0"/>
            </a:endParaRPr>
          </a:p>
          <a:p>
            <a:pPr indent="228600" algn="just"/>
            <a:r>
              <a:rPr lang="zh-CN" altLang="en-US" b="1" dirty="0">
                <a:latin typeface="宋体" pitchFamily="2" charset="-122"/>
                <a:ea typeface="宋体" pitchFamily="2" charset="-122"/>
                <a:cs typeface="Calibri" panose="020F0502020204030204" pitchFamily="34" charset="0"/>
              </a:rPr>
              <a:t>模型命名</a:t>
            </a:r>
            <a:r>
              <a:rPr lang="zh-CN" altLang="zh-CN" b="1" dirty="0">
                <a:latin typeface="宋体" pitchFamily="2" charset="-122"/>
                <a:ea typeface="宋体" pitchFamily="2" charset="-122"/>
                <a:cs typeface="Calibri" panose="020F0502020204030204" pitchFamily="34" charset="0"/>
              </a:rPr>
              <a:t>：</a:t>
            </a:r>
            <a:endParaRPr lang="zh-CN" altLang="zh-CN" b="1"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MLP</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CNN</a:t>
            </a:r>
            <a:r>
              <a:rPr lang="zh-CN" altLang="en-US" dirty="0">
                <a:latin typeface="宋体" pitchFamily="2" charset="-122"/>
                <a:ea typeface="宋体" pitchFamily="2" charset="-122"/>
                <a:cs typeface="Calibri" panose="020F0502020204030204" pitchFamily="34" charset="0"/>
              </a:rPr>
              <a:t>预测模型进行预测的结果；</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CNN</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CNN</a:t>
            </a:r>
            <a:r>
              <a:rPr lang="zh-CN" altLang="en-US" dirty="0">
                <a:latin typeface="宋体" pitchFamily="2" charset="-122"/>
                <a:ea typeface="宋体" pitchFamily="2" charset="-122"/>
                <a:cs typeface="Calibri" panose="020F0502020204030204" pitchFamily="34" charset="0"/>
              </a:rPr>
              <a:t>预测模型进行预测的结果</a:t>
            </a:r>
            <a:r>
              <a:rPr lang="zh-CN" altLang="zh-CN"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预测模型进行预测的结果</a:t>
            </a:r>
            <a:r>
              <a:rPr lang="zh-CN" altLang="zh-CN"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预测模型进行预测的结果；</a:t>
            </a:r>
            <a:endParaRPr lang="en-US"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Transformer</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Transformer</a:t>
            </a:r>
            <a:r>
              <a:rPr lang="zh-CN" altLang="en-US" dirty="0">
                <a:latin typeface="宋体" pitchFamily="2" charset="-122"/>
                <a:ea typeface="宋体" pitchFamily="2" charset="-122"/>
                <a:cs typeface="Calibri" panose="020F0502020204030204" pitchFamily="34" charset="0"/>
              </a:rPr>
              <a:t>预测模型进行预测的结果；</a:t>
            </a:r>
            <a:endParaRPr lang="zh-CN" altLang="en-US"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en-US" altLang="zh-CN" dirty="0">
                <a:latin typeface="宋体" pitchFamily="2" charset="-122"/>
                <a:ea typeface="宋体" pitchFamily="2" charset="-122"/>
                <a:cs typeface="Calibri" panose="020F0502020204030204" pitchFamily="34" charset="0"/>
              </a:rPr>
              <a:t>Informer</a:t>
            </a:r>
            <a:r>
              <a:rPr lang="zh-CN" altLang="en-US" dirty="0">
                <a:latin typeface="宋体" pitchFamily="2" charset="-122"/>
                <a:ea typeface="宋体" pitchFamily="2" charset="-122"/>
                <a:cs typeface="Calibri" panose="020F0502020204030204" pitchFamily="34" charset="0"/>
              </a:rPr>
              <a:t>为使用</a:t>
            </a:r>
            <a:r>
              <a:rPr lang="en-US" altLang="zh-CN" dirty="0">
                <a:latin typeface="宋体" pitchFamily="2" charset="-122"/>
                <a:ea typeface="宋体" pitchFamily="2" charset="-122"/>
                <a:cs typeface="Calibri" panose="020F0502020204030204" pitchFamily="34" charset="0"/>
              </a:rPr>
              <a:t>Informer</a:t>
            </a:r>
            <a:r>
              <a:rPr lang="zh-CN" altLang="en-US" dirty="0">
                <a:latin typeface="宋体" pitchFamily="2" charset="-122"/>
                <a:ea typeface="宋体" pitchFamily="2" charset="-122"/>
                <a:cs typeface="Calibri" panose="020F0502020204030204" pitchFamily="34" charset="0"/>
              </a:rPr>
              <a:t>预测模型进行预测的结果。</a:t>
            </a:r>
            <a:endParaRPr lang="zh-CN" altLang="en-US" dirty="0">
              <a:latin typeface="宋体" pitchFamily="2" charset="-122"/>
              <a:ea typeface="宋体" pitchFamily="2" charset="-122"/>
              <a:cs typeface="Calibri" panose="020F0502020204030204" pitchFamily="34" charset="0"/>
            </a:endParaRPr>
          </a:p>
          <a:p>
            <a:pPr marL="826770" lvl="1" indent="-342900" algn="just">
              <a:tabLst>
                <a:tab pos="457200" algn="l"/>
              </a:tabLst>
            </a:pPr>
            <a:endParaRPr lang="zh-CN" altLang="zh-CN"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(1)Case1</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5</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4" name="图片 3"/>
          <p:cNvPicPr>
            <a:picLocks noChangeAspect="1"/>
          </p:cNvPicPr>
          <p:nvPr/>
        </p:nvPicPr>
        <p:blipFill>
          <a:blip r:embed="rId1"/>
          <a:stretch>
            <a:fillRect/>
          </a:stretch>
        </p:blipFill>
        <p:spPr>
          <a:xfrm>
            <a:off x="4851584" y="1039457"/>
            <a:ext cx="6959048" cy="46761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(1)Case1</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2</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4</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11" name="图片 10"/>
          <p:cNvPicPr>
            <a:picLocks noChangeAspect="1"/>
          </p:cNvPicPr>
          <p:nvPr/>
        </p:nvPicPr>
        <p:blipFill>
          <a:blip r:embed="rId1"/>
          <a:stretch>
            <a:fillRect/>
          </a:stretch>
        </p:blipFill>
        <p:spPr>
          <a:xfrm>
            <a:off x="4851584" y="1142440"/>
            <a:ext cx="6959048" cy="46603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(1)Case1</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(c)</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4</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16</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4" name="图片 3"/>
          <p:cNvPicPr>
            <a:picLocks noChangeAspect="1"/>
          </p:cNvPicPr>
          <p:nvPr/>
        </p:nvPicPr>
        <p:blipFill>
          <a:blip r:embed="rId1"/>
          <a:stretch>
            <a:fillRect/>
          </a:stretch>
        </p:blipFill>
        <p:spPr>
          <a:xfrm>
            <a:off x="4851585" y="1142440"/>
            <a:ext cx="6959048" cy="46290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(2)Case2</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5</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12" name="图片 11"/>
          <p:cNvPicPr>
            <a:picLocks noChangeAspect="1"/>
          </p:cNvPicPr>
          <p:nvPr/>
        </p:nvPicPr>
        <p:blipFill>
          <a:blip r:embed="rId1"/>
          <a:stretch>
            <a:fillRect/>
          </a:stretch>
        </p:blipFill>
        <p:spPr>
          <a:xfrm>
            <a:off x="4851584" y="1142439"/>
            <a:ext cx="6959048" cy="466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(2)Case2</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2</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4</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11" name="图片 10"/>
          <p:cNvPicPr>
            <a:picLocks noChangeAspect="1"/>
          </p:cNvPicPr>
          <p:nvPr/>
        </p:nvPicPr>
        <p:blipFill>
          <a:blip r:embed="rId1"/>
          <a:stretch>
            <a:fillRect/>
          </a:stretch>
        </p:blipFill>
        <p:spPr>
          <a:xfrm>
            <a:off x="4851584" y="1142440"/>
            <a:ext cx="6959048" cy="46683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一、研究背景</a:t>
            </a:r>
            <a:endParaRPr lang="zh-CN" altLang="en-US" dirty="0"/>
          </a:p>
        </p:txBody>
      </p:sp>
      <p:sp>
        <p:nvSpPr>
          <p:cNvPr id="24" name="内容占位符 23"/>
          <p:cNvSpPr>
            <a:spLocks noGrp="1"/>
          </p:cNvSpPr>
          <p:nvPr>
            <p:ph sz="quarter" idx="10"/>
          </p:nvPr>
        </p:nvSpPr>
        <p:spPr/>
        <p:txBody>
          <a:bodyPr/>
          <a:lstStyle/>
          <a:p>
            <a:pPr>
              <a:lnSpc>
                <a:spcPct val="120000"/>
              </a:lnSpc>
            </a:pPr>
            <a:r>
              <a:rPr lang="zh-CN" altLang="en-US" dirty="0">
                <a:latin typeface="宋体" pitchFamily="2" charset="-122"/>
                <a:ea typeface="宋体" pitchFamily="2" charset="-122"/>
                <a:cs typeface="Calibri" panose="020F0502020204030204" pitchFamily="34" charset="0"/>
              </a:rPr>
              <a:t>随着无线通信技术的持续进步，尤其是第五代（</a:t>
            </a:r>
            <a:r>
              <a:rPr lang="en-US" altLang="zh-CN" dirty="0">
                <a:latin typeface="宋体" pitchFamily="2" charset="-122"/>
                <a:ea typeface="宋体" pitchFamily="2" charset="-122"/>
                <a:cs typeface="Calibri" panose="020F0502020204030204" pitchFamily="34" charset="0"/>
              </a:rPr>
              <a:t>5G</a:t>
            </a:r>
            <a:r>
              <a:rPr lang="zh-CN" altLang="en-US" dirty="0">
                <a:latin typeface="宋体" pitchFamily="2" charset="-122"/>
                <a:ea typeface="宋体" pitchFamily="2" charset="-122"/>
                <a:cs typeface="Calibri" panose="020F0502020204030204" pitchFamily="34" charset="0"/>
              </a:rPr>
              <a:t>）移动通信系统的广泛部署，对信道状态信息（</a:t>
            </a:r>
            <a:r>
              <a:rPr lang="en-US" altLang="zh-CN" dirty="0">
                <a:latin typeface="宋体" pitchFamily="2" charset="-122"/>
                <a:ea typeface="宋体" pitchFamily="2" charset="-122"/>
                <a:cs typeface="Calibri" panose="020F0502020204030204" pitchFamily="34" charset="0"/>
              </a:rPr>
              <a:t>CSI</a:t>
            </a:r>
            <a:r>
              <a:rPr lang="zh-CN" altLang="en-US" dirty="0">
                <a:latin typeface="宋体" pitchFamily="2" charset="-122"/>
                <a:ea typeface="宋体" pitchFamily="2" charset="-122"/>
                <a:cs typeface="Calibri" panose="020F0502020204030204" pitchFamily="34" charset="0"/>
              </a:rPr>
              <a:t>）的精确预测成为了提升网络性能的关键因素。</a:t>
            </a:r>
            <a:endParaRPr lang="en-US" altLang="zh-CN" dirty="0">
              <a:latin typeface="宋体" pitchFamily="2" charset="-122"/>
              <a:ea typeface="宋体" pitchFamily="2" charset="-122"/>
              <a:cs typeface="Calibri" panose="020F0502020204030204" pitchFamily="34" charset="0"/>
            </a:endParaRPr>
          </a:p>
          <a:p>
            <a:pPr>
              <a:lnSpc>
                <a:spcPct val="120000"/>
              </a:lnSpc>
            </a:pPr>
            <a:r>
              <a:rPr lang="zh-CN" altLang="en-US" b="1" dirty="0">
                <a:latin typeface="宋体" pitchFamily="2" charset="-122"/>
                <a:ea typeface="宋体" pitchFamily="2" charset="-122"/>
                <a:cs typeface="Calibri" panose="020F0502020204030204" pitchFamily="34" charset="0"/>
              </a:rPr>
              <a:t>信道预测</a:t>
            </a:r>
            <a:r>
              <a:rPr lang="zh-CN" altLang="en-US" dirty="0">
                <a:latin typeface="宋体" pitchFamily="2" charset="-122"/>
                <a:ea typeface="宋体" pitchFamily="2" charset="-122"/>
                <a:cs typeface="Calibri" panose="020F0502020204030204" pitchFamily="34" charset="0"/>
              </a:rPr>
              <a:t>技术能够为无线资源管理、链路自适应调整以及干扰协调等提供重要支持，从而在保证服务质量和提高频谱利用率方面发挥着至关重要的作用。</a:t>
            </a:r>
            <a:endParaRPr lang="en-US" altLang="zh-CN" dirty="0">
              <a:latin typeface="宋体" pitchFamily="2" charset="-122"/>
              <a:ea typeface="宋体" pitchFamily="2" charset="-122"/>
              <a:cs typeface="Calibri" panose="020F0502020204030204" pitchFamily="34" charset="0"/>
            </a:endParaRPr>
          </a:p>
        </p:txBody>
      </p:sp>
      <p:pic>
        <p:nvPicPr>
          <p:cNvPr id="2" name="图片 1"/>
          <p:cNvPicPr>
            <a:picLocks noChangeAspect="1"/>
          </p:cNvPicPr>
          <p:nvPr/>
        </p:nvPicPr>
        <p:blipFill>
          <a:blip r:embed="rId1"/>
          <a:stretch>
            <a:fillRect/>
          </a:stretch>
        </p:blipFill>
        <p:spPr>
          <a:xfrm>
            <a:off x="2858551" y="3930819"/>
            <a:ext cx="6240120" cy="1271967"/>
          </a:xfrm>
          <a:prstGeom prst="rect">
            <a:avLst/>
          </a:prstGeom>
        </p:spPr>
      </p:pic>
      <p:sp>
        <p:nvSpPr>
          <p:cNvPr id="3" name="文本框 2"/>
          <p:cNvSpPr txBox="1"/>
          <p:nvPr/>
        </p:nvSpPr>
        <p:spPr>
          <a:xfrm>
            <a:off x="5111730" y="5268230"/>
            <a:ext cx="17337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信道</a:t>
            </a:r>
            <a:r>
              <a:rPr lang="zh-CN" altLang="en-US" sz="2000" dirty="0">
                <a:solidFill>
                  <a:srgbClr val="44546A"/>
                </a:solidFill>
                <a:latin typeface="宋体" pitchFamily="2" charset="-122"/>
                <a:ea typeface="宋体" pitchFamily="2" charset="-122"/>
                <a:cs typeface="Calibri" panose="020F0502020204030204" pitchFamily="34" charset="0"/>
              </a:rPr>
              <a:t>状态信息</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(2)Case2</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(c)</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4</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16</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9" name="图片 8"/>
          <p:cNvPicPr>
            <a:picLocks noChangeAspect="1"/>
          </p:cNvPicPr>
          <p:nvPr/>
        </p:nvPicPr>
        <p:blipFill>
          <a:blip r:embed="rId1"/>
          <a:stretch>
            <a:fillRect/>
          </a:stretch>
        </p:blipFill>
        <p:spPr>
          <a:xfrm>
            <a:off x="4851584" y="1142440"/>
            <a:ext cx="6959048" cy="46212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(3)Case3</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5</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9" name="图片 8"/>
          <p:cNvPicPr>
            <a:picLocks noChangeAspect="1"/>
          </p:cNvPicPr>
          <p:nvPr/>
        </p:nvPicPr>
        <p:blipFill>
          <a:blip r:embed="rId1"/>
          <a:stretch>
            <a:fillRect/>
          </a:stretch>
        </p:blipFill>
        <p:spPr>
          <a:xfrm>
            <a:off x="4851584" y="1142440"/>
            <a:ext cx="6959048" cy="46923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(3)Case3</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2</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4</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5" name="图片 4"/>
          <p:cNvPicPr>
            <a:picLocks noChangeAspect="1"/>
          </p:cNvPicPr>
          <p:nvPr/>
        </p:nvPicPr>
        <p:blipFill>
          <a:blip r:embed="rId1"/>
          <a:stretch>
            <a:fillRect/>
          </a:stretch>
        </p:blipFill>
        <p:spPr>
          <a:xfrm>
            <a:off x="4851584" y="1142440"/>
            <a:ext cx="6959048" cy="4735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(3)Case3</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(c)</a:t>
            </a:r>
            <a:r>
              <a:rPr lang="zh-CN" altLang="en-US" sz="2000" dirty="0">
                <a:latin typeface="宋体" pitchFamily="2" charset="-122"/>
                <a:ea typeface="宋体" pitchFamily="2" charset="-122"/>
                <a:cs typeface="Calibri" panose="020F0502020204030204" pitchFamily="34" charset="0"/>
              </a:rPr>
              <a:t>观察窗口大小为</a:t>
            </a:r>
            <a:r>
              <a:rPr lang="en-US" altLang="zh-CN" sz="2000" b="1"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训练策略</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4</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8</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16</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pic>
        <p:nvPicPr>
          <p:cNvPr id="9" name="图片 8"/>
          <p:cNvPicPr>
            <a:picLocks noChangeAspect="1"/>
          </p:cNvPicPr>
          <p:nvPr/>
        </p:nvPicPr>
        <p:blipFill>
          <a:blip r:embed="rId1"/>
          <a:stretch>
            <a:fillRect/>
          </a:stretch>
        </p:blipFill>
        <p:spPr>
          <a:xfrm>
            <a:off x="4851584" y="1142440"/>
            <a:ext cx="6959048" cy="46082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(4)</a:t>
            </a:r>
            <a:r>
              <a:rPr lang="zh-CN" altLang="en-US" b="1" dirty="0">
                <a:latin typeface="宋体" pitchFamily="2" charset="-122"/>
                <a:ea typeface="宋体" pitchFamily="2" charset="-122"/>
                <a:cs typeface="Calibri" panose="020F0502020204030204" pitchFamily="34" charset="0"/>
              </a:rPr>
              <a:t>预测趋势和模型对比</a:t>
            </a:r>
            <a:endParaRPr lang="en-US" altLang="zh-CN" b="1" dirty="0">
              <a:latin typeface="宋体" pitchFamily="2" charset="-122"/>
              <a:ea typeface="宋体" pitchFamily="2" charset="-122"/>
              <a:cs typeface="Calibri" panose="020F0502020204030204" pitchFamily="34" charset="0"/>
            </a:endParaRPr>
          </a:p>
          <a:p>
            <a:pPr marL="241935" marR="0" lvl="0" indent="0" algn="just" defTabSz="967740" rtl="0" eaLnBrk="1" fontAlgn="auto" latinLnBrk="0" hangingPunct="1">
              <a:lnSpc>
                <a:spcPct val="120000"/>
              </a:lnSpc>
              <a:spcBef>
                <a:spcPts val="1060"/>
              </a:spcBef>
              <a:spcAft>
                <a:spcPts val="1300"/>
              </a:spcAft>
              <a:buClrTx/>
              <a:buSzTx/>
              <a:buFontTx/>
              <a:buNone/>
              <a:defRPr/>
            </a:pPr>
            <a:r>
              <a:rPr lang="zh-CN" altLang="en-US" sz="1600" dirty="0">
                <a:solidFill>
                  <a:srgbClr val="44546A"/>
                </a:solidFill>
                <a:latin typeface="宋体" pitchFamily="2" charset="-122"/>
                <a:ea typeface="宋体" pitchFamily="2" charset="-122"/>
                <a:cs typeface="Calibri" panose="020F0502020204030204" pitchFamily="34" charset="0"/>
              </a:rPr>
              <a:t>在训练不同的</a:t>
            </a:r>
            <a:r>
              <a:rPr lang="en-US" altLang="zh-CN" sz="1600" dirty="0">
                <a:solidFill>
                  <a:srgbClr val="44546A"/>
                </a:solidFill>
                <a:latin typeface="宋体" pitchFamily="2" charset="-122"/>
                <a:ea typeface="宋体" pitchFamily="2" charset="-122"/>
                <a:cs typeface="Calibri" panose="020F0502020204030204" pitchFamily="34" charset="0"/>
              </a:rPr>
              <a:t>case</a:t>
            </a:r>
            <a:r>
              <a:rPr lang="zh-CN" altLang="en-US" sz="1600" dirty="0">
                <a:solidFill>
                  <a:srgbClr val="44546A"/>
                </a:solidFill>
                <a:latin typeface="宋体" pitchFamily="2" charset="-122"/>
                <a:ea typeface="宋体" pitchFamily="2" charset="-122"/>
                <a:cs typeface="Calibri" panose="020F0502020204030204" pitchFamily="34" charset="0"/>
              </a:rPr>
              <a:t>数据集情况下，</a:t>
            </a:r>
            <a:r>
              <a:rPr lang="en-US" altLang="zh-CN" sz="1600" dirty="0">
                <a:solidFill>
                  <a:srgbClr val="44546A"/>
                </a:solidFill>
                <a:latin typeface="宋体" pitchFamily="2" charset="-122"/>
                <a:ea typeface="宋体" pitchFamily="2" charset="-122"/>
                <a:cs typeface="Calibri" panose="020F0502020204030204" pitchFamily="34" charset="0"/>
              </a:rPr>
              <a:t>MLP</a:t>
            </a:r>
            <a:r>
              <a:rPr lang="zh-CN" altLang="en-US" sz="1600" dirty="0">
                <a:solidFill>
                  <a:srgbClr val="44546A"/>
                </a:solidFill>
                <a:latin typeface="宋体" pitchFamily="2" charset="-122"/>
                <a:ea typeface="宋体" pitchFamily="2" charset="-122"/>
                <a:cs typeface="Calibri" panose="020F0502020204030204" pitchFamily="34" charset="0"/>
              </a:rPr>
              <a:t>模型的</a:t>
            </a:r>
            <a:r>
              <a:rPr kumimoji="0" lang="zh-CN" altLang="en-US" sz="16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预测趋势如下。</a:t>
            </a:r>
            <a:endParaRPr lang="en-US" altLang="zh-CN" sz="1600" b="1" dirty="0">
              <a:latin typeface="宋体" pitchFamily="2" charset="-122"/>
              <a:ea typeface="宋体" pitchFamily="2" charset="-122"/>
              <a:cs typeface="Calibri" panose="020F0502020204030204" pitchFamily="34" charset="0"/>
            </a:endParaRPr>
          </a:p>
        </p:txBody>
      </p:sp>
      <p:pic>
        <p:nvPicPr>
          <p:cNvPr id="8" name="图片 7"/>
          <p:cNvPicPr>
            <a:picLocks noChangeAspect="1"/>
          </p:cNvPicPr>
          <p:nvPr/>
        </p:nvPicPr>
        <p:blipFill>
          <a:blip r:embed="rId1"/>
          <a:stretch>
            <a:fillRect/>
          </a:stretch>
        </p:blipFill>
        <p:spPr>
          <a:xfrm>
            <a:off x="4329699" y="2938121"/>
            <a:ext cx="3426374" cy="2569780"/>
          </a:xfrm>
          <a:prstGeom prst="rect">
            <a:avLst/>
          </a:prstGeom>
        </p:spPr>
      </p:pic>
      <p:pic>
        <p:nvPicPr>
          <p:cNvPr id="9" name="图片 8"/>
          <p:cNvPicPr>
            <a:picLocks noChangeAspect="1"/>
          </p:cNvPicPr>
          <p:nvPr/>
        </p:nvPicPr>
        <p:blipFill>
          <a:blip r:embed="rId2"/>
          <a:stretch>
            <a:fillRect/>
          </a:stretch>
        </p:blipFill>
        <p:spPr>
          <a:xfrm>
            <a:off x="506332" y="2937913"/>
            <a:ext cx="3426374" cy="2569988"/>
          </a:xfrm>
          <a:prstGeom prst="rect">
            <a:avLst/>
          </a:prstGeom>
        </p:spPr>
      </p:pic>
      <p:pic>
        <p:nvPicPr>
          <p:cNvPr id="11" name="图片 10"/>
          <p:cNvPicPr>
            <a:picLocks noChangeAspect="1"/>
          </p:cNvPicPr>
          <p:nvPr/>
        </p:nvPicPr>
        <p:blipFill>
          <a:blip r:embed="rId3"/>
          <a:stretch>
            <a:fillRect/>
          </a:stretch>
        </p:blipFill>
        <p:spPr>
          <a:xfrm>
            <a:off x="8153066" y="2972455"/>
            <a:ext cx="3380045" cy="25354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(4)</a:t>
            </a:r>
            <a:r>
              <a:rPr lang="zh-CN" altLang="en-US" b="1" dirty="0">
                <a:latin typeface="宋体" pitchFamily="2" charset="-122"/>
                <a:ea typeface="宋体" pitchFamily="2" charset="-122"/>
                <a:cs typeface="Calibri" panose="020F0502020204030204" pitchFamily="34" charset="0"/>
              </a:rPr>
              <a:t>预测趋势和模型对比</a:t>
            </a:r>
            <a:endParaRPr lang="en-US" altLang="zh-CN" b="1" dirty="0">
              <a:latin typeface="宋体" pitchFamily="2" charset="-122"/>
              <a:ea typeface="宋体" pitchFamily="2" charset="-122"/>
              <a:cs typeface="Calibri" panose="020F0502020204030204" pitchFamily="34" charset="0"/>
            </a:endParaRPr>
          </a:p>
          <a:p>
            <a:pPr marL="241935" marR="0" lvl="0" indent="0" algn="just" defTabSz="967740" rtl="0" eaLnBrk="1" fontAlgn="auto" latinLnBrk="0" hangingPunct="1">
              <a:lnSpc>
                <a:spcPct val="120000"/>
              </a:lnSpc>
              <a:spcBef>
                <a:spcPts val="1060"/>
              </a:spcBef>
              <a:spcAft>
                <a:spcPts val="1300"/>
              </a:spcAft>
              <a:buClrTx/>
              <a:buSzTx/>
              <a:buFontTx/>
              <a:buNone/>
              <a:defRPr/>
            </a:pPr>
            <a:r>
              <a:rPr kumimoji="0" lang="zh-CN" altLang="en-US" sz="16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在使用不同模型训练</a:t>
            </a:r>
            <a:r>
              <a:rPr lang="zh-CN" altLang="en-US" sz="1600" dirty="0">
                <a:solidFill>
                  <a:srgbClr val="44546A"/>
                </a:solidFill>
                <a:latin typeface="宋体" pitchFamily="2" charset="-122"/>
                <a:ea typeface="宋体" pitchFamily="2" charset="-122"/>
                <a:cs typeface="Calibri" panose="020F0502020204030204" pitchFamily="34" charset="0"/>
              </a:rPr>
              <a:t>不同</a:t>
            </a:r>
            <a:r>
              <a:rPr lang="en-US" altLang="zh-CN" sz="1600" dirty="0">
                <a:solidFill>
                  <a:srgbClr val="44546A"/>
                </a:solidFill>
                <a:latin typeface="宋体" pitchFamily="2" charset="-122"/>
                <a:ea typeface="宋体" pitchFamily="2" charset="-122"/>
                <a:cs typeface="Calibri" panose="020F0502020204030204" pitchFamily="34" charset="0"/>
              </a:rPr>
              <a:t>case</a:t>
            </a:r>
            <a:r>
              <a:rPr lang="zh-CN" altLang="en-US" sz="1600" dirty="0">
                <a:solidFill>
                  <a:srgbClr val="44546A"/>
                </a:solidFill>
                <a:latin typeface="宋体" pitchFamily="2" charset="-122"/>
                <a:ea typeface="宋体" pitchFamily="2" charset="-122"/>
                <a:cs typeface="Calibri" panose="020F0502020204030204" pitchFamily="34" charset="0"/>
              </a:rPr>
              <a:t>数据集的情况下，指标</a:t>
            </a:r>
            <a:r>
              <a:rPr lang="en-US" altLang="zh-CN" sz="1600" dirty="0">
                <a:solidFill>
                  <a:srgbClr val="44546A"/>
                </a:solidFill>
                <a:latin typeface="宋体" pitchFamily="2" charset="-122"/>
                <a:ea typeface="宋体" pitchFamily="2" charset="-122"/>
                <a:cs typeface="Calibri" panose="020F0502020204030204" pitchFamily="34" charset="0"/>
              </a:rPr>
              <a:t>SGCS</a:t>
            </a:r>
            <a:r>
              <a:rPr lang="zh-CN" altLang="en-US" sz="1600" dirty="0">
                <a:solidFill>
                  <a:srgbClr val="44546A"/>
                </a:solidFill>
                <a:latin typeface="宋体" pitchFamily="2" charset="-122"/>
                <a:ea typeface="宋体" pitchFamily="2" charset="-122"/>
                <a:cs typeface="Calibri" panose="020F0502020204030204" pitchFamily="34" charset="0"/>
              </a:rPr>
              <a:t>的对比如下。基于</a:t>
            </a:r>
            <a:r>
              <a:rPr lang="en-US" altLang="zh-CN" sz="1600" dirty="0">
                <a:solidFill>
                  <a:srgbClr val="44546A"/>
                </a:solidFill>
                <a:latin typeface="宋体" pitchFamily="2" charset="-122"/>
                <a:ea typeface="宋体" pitchFamily="2" charset="-122"/>
                <a:cs typeface="Calibri" panose="020F0502020204030204" pitchFamily="34" charset="0"/>
              </a:rPr>
              <a:t>Transformer</a:t>
            </a:r>
            <a:r>
              <a:rPr lang="zh-CN" altLang="en-US" sz="1600" dirty="0">
                <a:solidFill>
                  <a:srgbClr val="44546A"/>
                </a:solidFill>
                <a:latin typeface="宋体" pitchFamily="2" charset="-122"/>
                <a:ea typeface="宋体" pitchFamily="2" charset="-122"/>
                <a:cs typeface="Calibri" panose="020F0502020204030204" pitchFamily="34" charset="0"/>
              </a:rPr>
              <a:t>的深度学习的方法相较于传统的深度学习方法，能够更好地预测出信道状态的变化，且观察窗口越大，预测窗口越小时，模型的预测效果更佳。</a:t>
            </a:r>
            <a:endParaRPr lang="en-US" altLang="zh-CN" sz="2000" b="1" dirty="0">
              <a:latin typeface="宋体" pitchFamily="2" charset="-122"/>
              <a:ea typeface="宋体" pitchFamily="2" charset="-122"/>
              <a:cs typeface="Calibri" panose="020F050202020403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024488" y="3349334"/>
            <a:ext cx="3786143" cy="2366226"/>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5832" y="3349334"/>
            <a:ext cx="3786143" cy="2366226"/>
          </a:xfrm>
          <a:prstGeom prst="rect">
            <a:avLst/>
          </a:prstGeom>
          <a:noFill/>
          <a:ln>
            <a:no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368" y="3377957"/>
            <a:ext cx="3698646" cy="231154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a:off x="7571961" y="1178145"/>
            <a:ext cx="355863" cy="355863"/>
          </a:xfrm>
          <a:prstGeom prst="ellipse">
            <a:avLst/>
          </a:prstGeom>
          <a:solidFill>
            <a:schemeClr val="accent5">
              <a:lumMod val="75000"/>
            </a:schemeClr>
          </a:solidFill>
          <a:ln w="12700" cap="flat" cmpd="sng" algn="ctr">
            <a:noFill/>
            <a:prstDash val="solid"/>
            <a:miter lim="800000"/>
          </a:ln>
          <a:effectLst/>
        </p:spPr>
        <p:txBody>
          <a:bodyPr rtlCol="0" anchor="ctr"/>
          <a:lstStyle/>
          <a:p>
            <a:pPr algn="just"/>
            <a:endParaRPr lang="zh-CN" altLang="en-US" dirty="0"/>
          </a:p>
        </p:txBody>
      </p:sp>
      <p:sp>
        <p:nvSpPr>
          <p:cNvPr id="23" name="标题 22"/>
          <p:cNvSpPr>
            <a:spLocks noGrp="1"/>
          </p:cNvSpPr>
          <p:nvPr>
            <p:ph type="title"/>
          </p:nvPr>
        </p:nvSpPr>
        <p:spPr/>
        <p:txBody>
          <a:bodyPr/>
          <a:lstStyle/>
          <a:p>
            <a:r>
              <a:rPr lang="zh-CN" altLang="en-US" dirty="0"/>
              <a:t>五、未来展望</a:t>
            </a:r>
            <a:endParaRPr lang="zh-CN" altLang="en-US" dirty="0"/>
          </a:p>
        </p:txBody>
      </p:sp>
      <p:sp>
        <p:nvSpPr>
          <p:cNvPr id="2" name="内容占位符 23"/>
          <p:cNvSpPr txBox="1"/>
          <p:nvPr/>
        </p:nvSpPr>
        <p:spPr>
          <a:xfrm>
            <a:off x="381368" y="1142440"/>
            <a:ext cx="5158753"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(1)</a:t>
            </a:r>
            <a:r>
              <a:rPr lang="zh-CN" altLang="en-US" b="1" dirty="0">
                <a:latin typeface="宋体" pitchFamily="2" charset="-122"/>
                <a:ea typeface="宋体" pitchFamily="2" charset="-122"/>
                <a:cs typeface="Calibri" panose="020F0502020204030204" pitchFamily="34" charset="0"/>
              </a:rPr>
              <a:t>加入时间嵌入模块</a:t>
            </a:r>
            <a:endParaRPr lang="en-US" altLang="zh-CN" dirty="0">
              <a:latin typeface="宋体" pitchFamily="2" charset="-122"/>
              <a:ea typeface="宋体" pitchFamily="2" charset="-122"/>
              <a:cs typeface="Calibri" panose="020F0502020204030204" pitchFamily="34" charset="0"/>
            </a:endParaRPr>
          </a:p>
          <a:p>
            <a:pPr indent="228600" algn="just"/>
            <a:r>
              <a:rPr lang="zh-CN" altLang="en-US" sz="2000" dirty="0">
                <a:latin typeface="宋体" pitchFamily="2" charset="-122"/>
                <a:ea typeface="宋体" pitchFamily="2" charset="-122"/>
                <a:cs typeface="Calibri" panose="020F0502020204030204" pitchFamily="34" charset="0"/>
              </a:rPr>
              <a:t>在普通的</a:t>
            </a:r>
            <a:r>
              <a:rPr lang="en-US" altLang="zh-CN" sz="2000" dirty="0">
                <a:latin typeface="宋体" pitchFamily="2" charset="-122"/>
                <a:ea typeface="宋体" pitchFamily="2" charset="-122"/>
                <a:cs typeface="Calibri" panose="020F0502020204030204" pitchFamily="34" charset="0"/>
              </a:rPr>
              <a:t>CNN</a:t>
            </a:r>
            <a:r>
              <a:rPr lang="zh-CN" altLang="en-US" sz="2000" dirty="0">
                <a:latin typeface="宋体" pitchFamily="2" charset="-122"/>
                <a:ea typeface="宋体" pitchFamily="2" charset="-122"/>
                <a:cs typeface="Calibri" panose="020F0502020204030204" pitchFamily="34" charset="0"/>
              </a:rPr>
              <a:t>架构中，模型主要依赖于卷积核来获取序列的时间上下文信息。然而，这种操作是局部的。在这种情况下，在捕获长期依赖关系和时间序列中的动态变化方面存在限制。</a:t>
            </a:r>
            <a:endParaRPr lang="en-US" altLang="zh-CN" sz="2000" dirty="0">
              <a:latin typeface="宋体" pitchFamily="2" charset="-122"/>
              <a:ea typeface="宋体" pitchFamily="2" charset="-122"/>
              <a:cs typeface="Calibri" panose="020F0502020204030204" pitchFamily="34" charset="0"/>
            </a:endParaRPr>
          </a:p>
          <a:p>
            <a:pPr indent="228600" algn="just"/>
            <a:r>
              <a:rPr lang="en-US" altLang="zh-CN" sz="2000" dirty="0" err="1">
                <a:latin typeface="Times New Roman" panose="02020503050405090304" pitchFamily="18" charset="0"/>
                <a:ea typeface="宋体" pitchFamily="2" charset="-122"/>
                <a:cs typeface="Times New Roman" panose="02020503050405090304" pitchFamily="18" charset="0"/>
              </a:rPr>
              <a:t>TcEmbedding</a:t>
            </a:r>
            <a:r>
              <a:rPr lang="en-US" altLang="zh-CN" sz="2000" dirty="0">
                <a:latin typeface="Times New Roman" panose="02020503050405090304" pitchFamily="18" charset="0"/>
                <a:ea typeface="宋体" pitchFamily="2" charset="-122"/>
                <a:cs typeface="Times New Roman" panose="02020503050405090304" pitchFamily="18" charset="0"/>
              </a:rPr>
              <a:t>:</a:t>
            </a:r>
            <a:r>
              <a:rPr lang="zh-CN" altLang="en-US" sz="2000" dirty="0">
                <a:latin typeface="宋体" pitchFamily="2" charset="-122"/>
                <a:ea typeface="宋体" pitchFamily="2" charset="-122"/>
                <a:cs typeface="Calibri" panose="020F0502020204030204" pitchFamily="34" charset="0"/>
              </a:rPr>
              <a:t>时间嵌入信息，丰富信道预测任务中的时间信息。</a:t>
            </a: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Times New Roman" panose="02020503050405090304" pitchFamily="18" charset="0"/>
              <a:ea typeface="宋体" pitchFamily="2" charset="-122"/>
              <a:cs typeface="Times New Roman" panose="02020503050405090304" pitchFamily="18"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
        <p:nvSpPr>
          <p:cNvPr id="5" name="矩形: 圆角 4"/>
          <p:cNvSpPr/>
          <p:nvPr/>
        </p:nvSpPr>
        <p:spPr>
          <a:xfrm>
            <a:off x="6651881" y="1621382"/>
            <a:ext cx="2205319" cy="169305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7059776" y="2032442"/>
            <a:ext cx="1389530" cy="28957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Conv</a:t>
            </a:r>
            <a:endParaRPr lang="zh-CN" altLang="en-US" sz="1600" dirty="0"/>
          </a:p>
        </p:txBody>
      </p:sp>
      <p:sp>
        <p:nvSpPr>
          <p:cNvPr id="10" name="矩形 9"/>
          <p:cNvSpPr/>
          <p:nvPr/>
        </p:nvSpPr>
        <p:spPr>
          <a:xfrm>
            <a:off x="7059776" y="2464989"/>
            <a:ext cx="1389530" cy="263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BatchNorm</a:t>
            </a:r>
            <a:endParaRPr lang="zh-CN" altLang="en-US" sz="1600" dirty="0"/>
          </a:p>
        </p:txBody>
      </p:sp>
      <p:sp>
        <p:nvSpPr>
          <p:cNvPr id="11" name="矩形 10"/>
          <p:cNvSpPr/>
          <p:nvPr/>
        </p:nvSpPr>
        <p:spPr>
          <a:xfrm>
            <a:off x="7059776" y="2871501"/>
            <a:ext cx="1389530" cy="26353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ReLU</a:t>
            </a:r>
            <a:endParaRPr lang="zh-CN" altLang="en-US" sz="1600" dirty="0"/>
          </a:p>
        </p:txBody>
      </p:sp>
      <p:sp>
        <p:nvSpPr>
          <p:cNvPr id="12" name="矩形 11"/>
          <p:cNvSpPr/>
          <p:nvPr/>
        </p:nvSpPr>
        <p:spPr>
          <a:xfrm>
            <a:off x="7059772" y="3423788"/>
            <a:ext cx="1389530" cy="28733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AvgPool</a:t>
            </a:r>
            <a:endParaRPr lang="zh-CN" altLang="en-US" sz="1600" dirty="0"/>
          </a:p>
        </p:txBody>
      </p:sp>
      <p:cxnSp>
        <p:nvCxnSpPr>
          <p:cNvPr id="13" name="直接箭头连接符 12"/>
          <p:cNvCxnSpPr>
            <a:stCxn id="11" idx="2"/>
            <a:endCxn id="12" idx="0"/>
          </p:cNvCxnSpPr>
          <p:nvPr/>
        </p:nvCxnSpPr>
        <p:spPr>
          <a:xfrm flipH="1">
            <a:off x="7754537" y="3135040"/>
            <a:ext cx="4" cy="288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13"/>
          <p:cNvCxnSpPr>
            <a:stCxn id="20" idx="2"/>
            <a:endCxn id="7" idx="0"/>
          </p:cNvCxnSpPr>
          <p:nvPr/>
        </p:nvCxnSpPr>
        <p:spPr>
          <a:xfrm>
            <a:off x="7754541" y="1003292"/>
            <a:ext cx="0" cy="10291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7" idx="2"/>
            <a:endCxn id="10" idx="0"/>
          </p:cNvCxnSpPr>
          <p:nvPr/>
        </p:nvCxnSpPr>
        <p:spPr>
          <a:xfrm>
            <a:off x="7754541" y="2322015"/>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10" idx="2"/>
            <a:endCxn id="11" idx="0"/>
          </p:cNvCxnSpPr>
          <p:nvPr/>
        </p:nvCxnSpPr>
        <p:spPr>
          <a:xfrm>
            <a:off x="7754541" y="2728527"/>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矩形 16"/>
          <p:cNvSpPr/>
          <p:nvPr/>
        </p:nvSpPr>
        <p:spPr>
          <a:xfrm>
            <a:off x="9880671" y="3376193"/>
            <a:ext cx="1389530" cy="268026"/>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sp>
        <p:nvSpPr>
          <p:cNvPr id="18" name="矩形 17"/>
          <p:cNvSpPr/>
          <p:nvPr/>
        </p:nvSpPr>
        <p:spPr>
          <a:xfrm>
            <a:off x="9880670" y="4495526"/>
            <a:ext cx="1389530" cy="268027"/>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sp>
        <p:nvSpPr>
          <p:cNvPr id="19" name="矩形 18"/>
          <p:cNvSpPr/>
          <p:nvPr/>
        </p:nvSpPr>
        <p:spPr>
          <a:xfrm>
            <a:off x="9880671" y="3935860"/>
            <a:ext cx="1389530" cy="26802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ReLU</a:t>
            </a:r>
            <a:endParaRPr lang="zh-CN" altLang="en-US" sz="1600" dirty="0"/>
          </a:p>
        </p:txBody>
      </p:sp>
      <p:sp>
        <p:nvSpPr>
          <p:cNvPr id="20" name="文本框 19"/>
          <p:cNvSpPr txBox="1"/>
          <p:nvPr/>
        </p:nvSpPr>
        <p:spPr>
          <a:xfrm>
            <a:off x="7059776" y="633960"/>
            <a:ext cx="1389530" cy="369332"/>
          </a:xfrm>
          <a:prstGeom prst="rect">
            <a:avLst/>
          </a:prstGeom>
          <a:noFill/>
        </p:spPr>
        <p:txBody>
          <a:bodyPr wrap="square" rtlCol="0">
            <a:spAutoFit/>
          </a:bodyPr>
          <a:lstStyle/>
          <a:p>
            <a:r>
              <a:rPr lang="en-US" altLang="zh-CN" dirty="0"/>
              <a:t>Inputs data</a:t>
            </a:r>
            <a:endParaRPr lang="zh-CN" altLang="en-US" dirty="0"/>
          </a:p>
        </p:txBody>
      </p:sp>
      <p:sp>
        <p:nvSpPr>
          <p:cNvPr id="21" name="文本框 20"/>
          <p:cNvSpPr txBox="1"/>
          <p:nvPr/>
        </p:nvSpPr>
        <p:spPr>
          <a:xfrm>
            <a:off x="9979430" y="5085906"/>
            <a:ext cx="1192014" cy="369332"/>
          </a:xfrm>
          <a:prstGeom prst="rect">
            <a:avLst/>
          </a:prstGeom>
          <a:noFill/>
        </p:spPr>
        <p:txBody>
          <a:bodyPr wrap="square" rtlCol="0">
            <a:spAutoFit/>
          </a:bodyPr>
          <a:lstStyle/>
          <a:p>
            <a:r>
              <a:rPr lang="en-US" altLang="zh-CN" dirty="0"/>
              <a:t>Pred data</a:t>
            </a:r>
            <a:endParaRPr lang="zh-CN" altLang="en-US" dirty="0"/>
          </a:p>
        </p:txBody>
      </p:sp>
      <p:sp>
        <p:nvSpPr>
          <p:cNvPr id="22" name="左大括号 21"/>
          <p:cNvSpPr/>
          <p:nvPr/>
        </p:nvSpPr>
        <p:spPr>
          <a:xfrm>
            <a:off x="6198265" y="1621381"/>
            <a:ext cx="230092" cy="4313355"/>
          </a:xfrm>
          <a:prstGeom prst="leftBrace">
            <a:avLst>
              <a:gd name="adj1" fmla="val 8333"/>
              <a:gd name="adj2" fmla="val 5030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文本框 23"/>
          <p:cNvSpPr txBox="1"/>
          <p:nvPr/>
        </p:nvSpPr>
        <p:spPr>
          <a:xfrm>
            <a:off x="5912243" y="3567458"/>
            <a:ext cx="357790" cy="369332"/>
          </a:xfrm>
          <a:prstGeom prst="rect">
            <a:avLst/>
          </a:prstGeom>
          <a:noFill/>
        </p:spPr>
        <p:txBody>
          <a:bodyPr wrap="none" rtlCol="0">
            <a:spAutoFit/>
          </a:bodyPr>
          <a:lstStyle/>
          <a:p>
            <a:r>
              <a:rPr lang="en-US" altLang="zh-CN" dirty="0"/>
              <a:t>N</a:t>
            </a:r>
            <a:endParaRPr lang="zh-CN" altLang="en-US" dirty="0"/>
          </a:p>
        </p:txBody>
      </p:sp>
      <p:sp>
        <p:nvSpPr>
          <p:cNvPr id="25" name="文本框 24"/>
          <p:cNvSpPr txBox="1"/>
          <p:nvPr/>
        </p:nvSpPr>
        <p:spPr>
          <a:xfrm>
            <a:off x="6558280" y="1688465"/>
            <a:ext cx="1346835" cy="368300"/>
          </a:xfrm>
          <a:prstGeom prst="rect">
            <a:avLst/>
          </a:prstGeom>
          <a:noFill/>
        </p:spPr>
        <p:txBody>
          <a:bodyPr wrap="square" rtlCol="0">
            <a:spAutoFit/>
          </a:bodyPr>
          <a:lstStyle/>
          <a:p>
            <a:r>
              <a:rPr lang="en-US" altLang="zh-CN" dirty="0"/>
              <a:t>Sequential</a:t>
            </a:r>
            <a:endParaRPr lang="zh-CN" altLang="en-US" dirty="0"/>
          </a:p>
        </p:txBody>
      </p:sp>
      <p:sp>
        <p:nvSpPr>
          <p:cNvPr id="26" name="矩形: 圆角 25"/>
          <p:cNvSpPr/>
          <p:nvPr/>
        </p:nvSpPr>
        <p:spPr>
          <a:xfrm>
            <a:off x="6651881" y="3841618"/>
            <a:ext cx="2205319" cy="38635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Sequential</a:t>
            </a:r>
            <a:endParaRPr lang="zh-CN" altLang="en-US" dirty="0">
              <a:solidFill>
                <a:schemeClr val="tx1"/>
              </a:solidFill>
            </a:endParaRPr>
          </a:p>
        </p:txBody>
      </p:sp>
      <p:cxnSp>
        <p:nvCxnSpPr>
          <p:cNvPr id="27" name="直接箭头连接符 26"/>
          <p:cNvCxnSpPr>
            <a:stCxn id="12" idx="2"/>
            <a:endCxn id="26" idx="0"/>
          </p:cNvCxnSpPr>
          <p:nvPr/>
        </p:nvCxnSpPr>
        <p:spPr>
          <a:xfrm>
            <a:off x="7754537" y="3711127"/>
            <a:ext cx="4" cy="130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27"/>
          <p:cNvSpPr/>
          <p:nvPr/>
        </p:nvSpPr>
        <p:spPr>
          <a:xfrm>
            <a:off x="7059774" y="5097530"/>
            <a:ext cx="1389530" cy="2989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AvgPool</a:t>
            </a:r>
            <a:endParaRPr lang="zh-CN" altLang="en-US" sz="1600" dirty="0"/>
          </a:p>
        </p:txBody>
      </p:sp>
      <p:sp>
        <p:nvSpPr>
          <p:cNvPr id="29" name="矩形: 圆角 28"/>
          <p:cNvSpPr/>
          <p:nvPr/>
        </p:nvSpPr>
        <p:spPr>
          <a:xfrm>
            <a:off x="6651881" y="5570054"/>
            <a:ext cx="2205319" cy="36946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Sequential</a:t>
            </a:r>
            <a:endParaRPr lang="zh-CN" altLang="en-US" dirty="0">
              <a:solidFill>
                <a:schemeClr val="tx1"/>
              </a:solidFill>
            </a:endParaRPr>
          </a:p>
        </p:txBody>
      </p:sp>
      <p:cxnSp>
        <p:nvCxnSpPr>
          <p:cNvPr id="30" name="直接箭头连接符 29"/>
          <p:cNvCxnSpPr>
            <a:stCxn id="28" idx="2"/>
            <a:endCxn id="29" idx="0"/>
          </p:cNvCxnSpPr>
          <p:nvPr/>
        </p:nvCxnSpPr>
        <p:spPr>
          <a:xfrm>
            <a:off x="7754539" y="5396496"/>
            <a:ext cx="2" cy="1735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26" idx="2"/>
            <a:endCxn id="32" idx="0"/>
          </p:cNvCxnSpPr>
          <p:nvPr/>
        </p:nvCxnSpPr>
        <p:spPr>
          <a:xfrm flipH="1">
            <a:off x="7754539" y="4227974"/>
            <a:ext cx="2" cy="250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文本框 31"/>
          <p:cNvSpPr txBox="1"/>
          <p:nvPr/>
        </p:nvSpPr>
        <p:spPr>
          <a:xfrm>
            <a:off x="7581254" y="4478086"/>
            <a:ext cx="346570" cy="369332"/>
          </a:xfrm>
          <a:prstGeom prst="rect">
            <a:avLst/>
          </a:prstGeom>
          <a:noFill/>
        </p:spPr>
        <p:txBody>
          <a:bodyPr wrap="none" rtlCol="0">
            <a:spAutoFit/>
          </a:bodyPr>
          <a:lstStyle/>
          <a:p>
            <a:r>
              <a:rPr lang="en-US" altLang="zh-CN" dirty="0"/>
              <a:t>…</a:t>
            </a:r>
            <a:endParaRPr lang="zh-CN" altLang="en-US" dirty="0"/>
          </a:p>
        </p:txBody>
      </p:sp>
      <p:cxnSp>
        <p:nvCxnSpPr>
          <p:cNvPr id="33" name="直接箭头连接符 32"/>
          <p:cNvCxnSpPr>
            <a:stCxn id="32" idx="2"/>
            <a:endCxn id="28" idx="0"/>
          </p:cNvCxnSpPr>
          <p:nvPr/>
        </p:nvCxnSpPr>
        <p:spPr>
          <a:xfrm>
            <a:off x="7754539" y="4847418"/>
            <a:ext cx="0" cy="250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连接符: 肘形 33"/>
          <p:cNvCxnSpPr>
            <a:stCxn id="29" idx="2"/>
            <a:endCxn id="17" idx="0"/>
          </p:cNvCxnSpPr>
          <p:nvPr/>
        </p:nvCxnSpPr>
        <p:spPr>
          <a:xfrm rot="5400000" flipH="1" flipV="1">
            <a:off x="7883323" y="3247410"/>
            <a:ext cx="2563329" cy="2820895"/>
          </a:xfrm>
          <a:prstGeom prst="bentConnector5">
            <a:avLst>
              <a:gd name="adj1" fmla="val -8918"/>
              <a:gd name="adj2" fmla="val 57230"/>
              <a:gd name="adj3" fmla="val 108918"/>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17" idx="2"/>
            <a:endCxn id="19" idx="0"/>
          </p:cNvCxnSpPr>
          <p:nvPr/>
        </p:nvCxnSpPr>
        <p:spPr>
          <a:xfrm>
            <a:off x="10575436" y="3644219"/>
            <a:ext cx="0"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接箭头连接符 35"/>
          <p:cNvCxnSpPr>
            <a:stCxn id="19" idx="2"/>
            <a:endCxn id="18" idx="0"/>
          </p:cNvCxnSpPr>
          <p:nvPr/>
        </p:nvCxnSpPr>
        <p:spPr>
          <a:xfrm flipH="1">
            <a:off x="10575435" y="4203885"/>
            <a:ext cx="1"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18" idx="2"/>
            <a:endCxn id="21" idx="0"/>
          </p:cNvCxnSpPr>
          <p:nvPr/>
        </p:nvCxnSpPr>
        <p:spPr>
          <a:xfrm>
            <a:off x="10575435" y="4763553"/>
            <a:ext cx="2" cy="322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接箭头连接符 40"/>
          <p:cNvCxnSpPr>
            <a:stCxn id="44" idx="1"/>
            <a:endCxn id="39" idx="6"/>
          </p:cNvCxnSpPr>
          <p:nvPr/>
        </p:nvCxnSpPr>
        <p:spPr>
          <a:xfrm flipH="1" flipV="1">
            <a:off x="7927824" y="1356077"/>
            <a:ext cx="610501" cy="93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矩形: 圆角 43"/>
          <p:cNvSpPr/>
          <p:nvPr/>
        </p:nvSpPr>
        <p:spPr>
          <a:xfrm>
            <a:off x="8538325" y="1206312"/>
            <a:ext cx="1084801" cy="318323"/>
          </a:xfrm>
          <a:prstGeom prst="roundRect">
            <a:avLst/>
          </a:prstGeom>
          <a:solidFill>
            <a:schemeClr val="accent4">
              <a:lumMod val="60000"/>
              <a:lumOff val="40000"/>
            </a:schemeClr>
          </a:solidFill>
          <a:ln w="12700" cap="flat" cmpd="sng" algn="ctr">
            <a:solidFill>
              <a:schemeClr val="tx1"/>
            </a:solidFill>
            <a:prstDash val="solid"/>
            <a:miter lim="800000"/>
          </a:ln>
          <a:effectLst/>
        </p:spPr>
        <p:txBody>
          <a:bodyPr rtlCol="0" anchor="ctr"/>
          <a:lstStyle/>
          <a:p>
            <a:pPr algn="just"/>
            <a:r>
              <a:rPr lang="en-US" altLang="zh-CN" sz="1200" dirty="0" err="1">
                <a:latin typeface="Times New Roman" panose="02020503050405090304" pitchFamily="18" charset="0"/>
                <a:cs typeface="Times New Roman" panose="02020503050405090304" pitchFamily="18" charset="0"/>
              </a:rPr>
              <a:t>TcEmbedding</a:t>
            </a:r>
            <a:endParaRPr lang="zh-CN" altLang="en-US" sz="1200" dirty="0">
              <a:latin typeface="Times New Roman" panose="02020503050405090304" pitchFamily="18" charset="0"/>
              <a:cs typeface="Times New Roman" panose="02020503050405090304" pitchFamily="18" charset="0"/>
            </a:endParaRPr>
          </a:p>
        </p:txBody>
      </p:sp>
      <p:cxnSp>
        <p:nvCxnSpPr>
          <p:cNvPr id="56" name="直接连接符 55"/>
          <p:cNvCxnSpPr>
            <a:stCxn id="39" idx="2"/>
            <a:endCxn id="39" idx="6"/>
          </p:cNvCxnSpPr>
          <p:nvPr/>
        </p:nvCxnSpPr>
        <p:spPr>
          <a:xfrm>
            <a:off x="7571961" y="1356077"/>
            <a:ext cx="355863"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五、未来展望</a:t>
            </a:r>
            <a:endParaRPr lang="zh-CN" altLang="en-US" dirty="0"/>
          </a:p>
        </p:txBody>
      </p:sp>
      <p:sp>
        <p:nvSpPr>
          <p:cNvPr id="2" name="内容占位符 23"/>
          <p:cNvSpPr txBox="1"/>
          <p:nvPr/>
        </p:nvSpPr>
        <p:spPr>
          <a:xfrm>
            <a:off x="381368" y="1142440"/>
            <a:ext cx="11398489"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(2)</a:t>
            </a:r>
            <a:r>
              <a:rPr lang="zh-CN" altLang="en-US" b="1" dirty="0">
                <a:latin typeface="宋体" pitchFamily="2" charset="-122"/>
                <a:ea typeface="宋体" pitchFamily="2" charset="-122"/>
                <a:cs typeface="Calibri" panose="020F0502020204030204" pitchFamily="34" charset="0"/>
              </a:rPr>
              <a:t>复值卷积神经网络</a:t>
            </a:r>
            <a:endParaRPr lang="en-US" altLang="zh-CN" dirty="0">
              <a:latin typeface="宋体" pitchFamily="2" charset="-122"/>
              <a:ea typeface="宋体" pitchFamily="2" charset="-122"/>
              <a:cs typeface="Calibri" panose="020F0502020204030204" pitchFamily="34" charset="0"/>
            </a:endParaRPr>
          </a:p>
          <a:p>
            <a:pPr indent="228600" algn="just"/>
            <a:r>
              <a:rPr lang="zh-CN" altLang="en-US" sz="2000" dirty="0">
                <a:latin typeface="宋体" pitchFamily="2" charset="-122"/>
                <a:ea typeface="宋体" pitchFamily="2" charset="-122"/>
                <a:cs typeface="Calibri" panose="020F0502020204030204" pitchFamily="34" charset="0"/>
              </a:rPr>
              <a:t>在大多数通信场景中使用的信号是同时包含幅值和相位信息的复值信号。一般的神经网络将实部虚部堆叠作为输入进行训练，这种方式会丢失复数原本的关系。因此，我们采用有利于复值信号特征提取的复值网络组件。</a:t>
            </a:r>
            <a:endParaRPr lang="en-US" altLang="zh-CN" sz="2000" dirty="0">
              <a:latin typeface="宋体" pitchFamily="2" charset="-122"/>
              <a:ea typeface="宋体" pitchFamily="2" charset="-122"/>
              <a:cs typeface="Calibri" panose="020F0502020204030204" pitchFamily="34" charset="0"/>
            </a:endParaRPr>
          </a:p>
          <a:p>
            <a:pPr indent="228600" algn="just"/>
            <a:r>
              <a:rPr lang="zh-CN" altLang="en-US" sz="2000" dirty="0">
                <a:latin typeface="宋体" pitchFamily="2" charset="-122"/>
                <a:ea typeface="宋体" pitchFamily="2" charset="-122"/>
                <a:cs typeface="Calibri" panose="020F0502020204030204" pitchFamily="34" charset="0"/>
              </a:rPr>
              <a:t>复数卷积层：在复数域上进行等效二维卷积，实际操作表示为用实值实体模拟复值运算。</a:t>
            </a:r>
            <a:endParaRPr lang="zh-CN" altLang="en-US"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graphicFrame>
        <p:nvGraphicFramePr>
          <p:cNvPr id="3" name="对象 2"/>
          <p:cNvGraphicFramePr>
            <a:graphicFrameLocks noChangeAspect="1"/>
          </p:cNvGraphicFramePr>
          <p:nvPr/>
        </p:nvGraphicFramePr>
        <p:xfrm>
          <a:off x="918500" y="3429000"/>
          <a:ext cx="5016500" cy="342900"/>
        </p:xfrm>
        <a:graphic>
          <a:graphicData uri="http://schemas.openxmlformats.org/presentationml/2006/ole">
            <mc:AlternateContent xmlns:mc="http://schemas.openxmlformats.org/markup-compatibility/2006">
              <mc:Choice xmlns:v="urn:schemas-microsoft-com:vml" Requires="v">
                <p:oleObj spid="_x0000_s4" name="Equation" r:id="rId2" imgW="120396000" imgH="8229600" progId="Equation.DSMT4">
                  <p:embed/>
                </p:oleObj>
              </mc:Choice>
              <mc:Fallback>
                <p:oleObj name="Equation" r:id="rId2" imgW="120396000" imgH="8229600" progId="Equation.DSMT4">
                  <p:embed/>
                  <p:pic>
                    <p:nvPicPr>
                      <p:cNvPr id="0" name="对象 1"/>
                      <p:cNvPicPr/>
                      <p:nvPr/>
                    </p:nvPicPr>
                    <p:blipFill>
                      <a:blip r:embed="rId3"/>
                      <a:stretch>
                        <a:fillRect/>
                      </a:stretch>
                    </p:blipFill>
                    <p:spPr>
                      <a:xfrm>
                        <a:off x="918500" y="3429000"/>
                        <a:ext cx="5016500" cy="3429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918500" y="3771900"/>
          <a:ext cx="5676900" cy="736600"/>
        </p:xfrm>
        <a:graphic>
          <a:graphicData uri="http://schemas.openxmlformats.org/presentationml/2006/ole">
            <mc:AlternateContent xmlns:mc="http://schemas.openxmlformats.org/markup-compatibility/2006">
              <mc:Choice xmlns:v="urn:schemas-microsoft-com:vml" Requires="v">
                <p:oleObj spid="_x0000_s6" name="Equation" r:id="rId4" imgW="136245600" imgH="17678400" progId="Equation.DSMT4">
                  <p:embed/>
                </p:oleObj>
              </mc:Choice>
              <mc:Fallback>
                <p:oleObj name="Equation" r:id="rId4" imgW="136245600" imgH="17678400" progId="Equation.DSMT4">
                  <p:embed/>
                  <p:pic>
                    <p:nvPicPr>
                      <p:cNvPr id="0" name="对象 3"/>
                      <p:cNvPicPr/>
                      <p:nvPr/>
                    </p:nvPicPr>
                    <p:blipFill>
                      <a:blip r:embed="rId5"/>
                      <a:stretch>
                        <a:fillRect/>
                      </a:stretch>
                    </p:blipFill>
                    <p:spPr>
                      <a:xfrm>
                        <a:off x="918500" y="3771900"/>
                        <a:ext cx="5676900" cy="736600"/>
                      </a:xfrm>
                      <a:prstGeom prst="rect">
                        <a:avLst/>
                      </a:prstGeom>
                    </p:spPr>
                  </p:pic>
                </p:oleObj>
              </mc:Fallback>
            </mc:AlternateContent>
          </a:graphicData>
        </a:graphic>
      </p:graphicFrame>
      <p:pic>
        <p:nvPicPr>
          <p:cNvPr id="7" name="图片 6" descr="complex_valued_conv.drawio"/>
          <p:cNvPicPr>
            <a:picLocks noChangeAspect="1"/>
          </p:cNvPicPr>
          <p:nvPr/>
        </p:nvPicPr>
        <p:blipFill>
          <a:blip r:embed="rId6"/>
          <a:stretch>
            <a:fillRect/>
          </a:stretch>
        </p:blipFill>
        <p:spPr>
          <a:xfrm>
            <a:off x="1882106" y="4761190"/>
            <a:ext cx="6089786" cy="1493742"/>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197840" y="5858619"/>
                <a:ext cx="2911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b="0" dirty="0"/>
              </a:p>
            </p:txBody>
          </p:sp>
        </mc:Choice>
        <mc:Fallback>
          <p:sp>
            <p:nvSpPr>
              <p:cNvPr id="8" name="文本框 7"/>
              <p:cNvSpPr txBox="1">
                <a:spLocks noRot="1" noChangeAspect="1" noMove="1" noResize="1" noEditPoints="1" noAdjustHandles="1" noChangeArrowheads="1" noChangeShapeType="1" noTextEdit="1"/>
              </p:cNvSpPr>
              <p:nvPr/>
            </p:nvSpPr>
            <p:spPr>
              <a:xfrm>
                <a:off x="2197840" y="5858619"/>
                <a:ext cx="291170" cy="276999"/>
              </a:xfrm>
              <a:prstGeom prst="rect">
                <a:avLst/>
              </a:prstGeom>
              <a:blipFill rotWithShape="1">
                <a:blip r:embed="rId7"/>
                <a:stretch>
                  <a:fillRect l="-36" t="-39" r="-27108" b="-159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3660481" y="5858620"/>
                <a:ext cx="1929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en-US" altLang="zh-CN" b="0" dirty="0"/>
              </a:p>
            </p:txBody>
          </p:sp>
        </mc:Choice>
        <mc:Fallback>
          <p:sp>
            <p:nvSpPr>
              <p:cNvPr id="9" name="文本框 8"/>
              <p:cNvSpPr txBox="1">
                <a:spLocks noRot="1" noChangeAspect="1" noMove="1" noResize="1" noEditPoints="1" noAdjustHandles="1" noChangeArrowheads="1" noChangeShapeType="1" noTextEdit="1"/>
              </p:cNvSpPr>
              <p:nvPr/>
            </p:nvSpPr>
            <p:spPr>
              <a:xfrm>
                <a:off x="3660481" y="5858620"/>
                <a:ext cx="192938" cy="276999"/>
              </a:xfrm>
              <a:prstGeom prst="rect">
                <a:avLst/>
              </a:prstGeom>
              <a:blipFill rotWithShape="1">
                <a:blip r:embed="rId8"/>
                <a:stretch>
                  <a:fillRect l="-177" t="-40" r="-41345" b="-1595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五、未来展望</a:t>
            </a:r>
            <a:endParaRPr lang="zh-CN" altLang="en-US" dirty="0"/>
          </a:p>
        </p:txBody>
      </p:sp>
      <p:grpSp>
        <p:nvGrpSpPr>
          <p:cNvPr id="5" name="组合 4"/>
          <p:cNvGrpSpPr/>
          <p:nvPr/>
        </p:nvGrpSpPr>
        <p:grpSpPr>
          <a:xfrm>
            <a:off x="1554371" y="3822122"/>
            <a:ext cx="8720375" cy="2405323"/>
            <a:chOff x="1735956" y="2566481"/>
            <a:chExt cx="8720375" cy="2405323"/>
          </a:xfrm>
        </p:grpSpPr>
        <p:grpSp>
          <p:nvGrpSpPr>
            <p:cNvPr id="6" name="组合 5"/>
            <p:cNvGrpSpPr/>
            <p:nvPr/>
          </p:nvGrpSpPr>
          <p:grpSpPr>
            <a:xfrm>
              <a:off x="3585497" y="3178582"/>
              <a:ext cx="497680" cy="457200"/>
              <a:chOff x="5245895" y="1855232"/>
              <a:chExt cx="497680" cy="457200"/>
            </a:xfrm>
          </p:grpSpPr>
          <mc:AlternateContent xmlns:mc="http://schemas.openxmlformats.org/markup-compatibility/2006">
            <mc:Choice xmlns:a14="http://schemas.microsoft.com/office/drawing/2010/main" Requires="a14">
              <p:sp>
                <p:nvSpPr>
                  <p:cNvPr id="55" name="文本框 54"/>
                  <p:cNvSpPr txBox="1"/>
                  <p:nvPr/>
                </p:nvSpPr>
                <p:spPr>
                  <a:xfrm>
                    <a:off x="5245895" y="1899166"/>
                    <a:ext cx="49507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en-US" altLang="zh-CN" b="0" dirty="0"/>
                  </a:p>
                </p:txBody>
              </p:sp>
            </mc:Choice>
            <mc:Fallback>
              <p:sp>
                <p:nvSpPr>
                  <p:cNvPr id="55" name="文本框 54"/>
                  <p:cNvSpPr txBox="1">
                    <a:spLocks noRot="1" noChangeAspect="1" noMove="1" noResize="1" noEditPoints="1" noAdjustHandles="1" noChangeArrowheads="1" noChangeShapeType="1" noTextEdit="1"/>
                  </p:cNvSpPr>
                  <p:nvPr/>
                </p:nvSpPr>
                <p:spPr>
                  <a:xfrm>
                    <a:off x="5245895" y="1899166"/>
                    <a:ext cx="495072" cy="369332"/>
                  </a:xfrm>
                  <a:prstGeom prst="rect">
                    <a:avLst/>
                  </a:prstGeom>
                  <a:blipFill rotWithShape="1">
                    <a:blip r:embed="rId1"/>
                  </a:blipFill>
                </p:spPr>
                <p:txBody>
                  <a:bodyPr/>
                  <a:lstStyle/>
                  <a:p>
                    <a:r>
                      <a:rPr lang="zh-CN" altLang="en-US">
                        <a:noFill/>
                      </a:rPr>
                      <a:t> </a:t>
                    </a:r>
                  </a:p>
                </p:txBody>
              </p:sp>
            </mc:Fallback>
          </mc:AlternateContent>
          <p:sp>
            <p:nvSpPr>
              <p:cNvPr id="56" name="流程图: 接点 55"/>
              <p:cNvSpPr/>
              <p:nvPr/>
            </p:nvSpPr>
            <p:spPr>
              <a:xfrm>
                <a:off x="5286375" y="1855232"/>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580175" y="4148941"/>
              <a:ext cx="500393" cy="457200"/>
              <a:chOff x="4071659" y="1171575"/>
              <a:chExt cx="500393" cy="457200"/>
            </a:xfrm>
          </p:grpSpPr>
          <mc:AlternateContent xmlns:mc="http://schemas.openxmlformats.org/markup-compatibility/2006">
            <mc:Choice xmlns:a14="http://schemas.microsoft.com/office/drawing/2010/main" Requires="a14">
              <p:sp>
                <p:nvSpPr>
                  <p:cNvPr id="53" name="文本框 52"/>
                  <p:cNvSpPr txBox="1"/>
                  <p:nvPr/>
                </p:nvSpPr>
                <p:spPr>
                  <a:xfrm>
                    <a:off x="4071659" y="1215509"/>
                    <a:ext cx="50039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en-US" altLang="zh-CN" b="0" dirty="0"/>
                  </a:p>
                </p:txBody>
              </p:sp>
            </mc:Choice>
            <mc:Fallback>
              <p:sp>
                <p:nvSpPr>
                  <p:cNvPr id="53" name="文本框 52"/>
                  <p:cNvSpPr txBox="1">
                    <a:spLocks noRot="1" noChangeAspect="1" noMove="1" noResize="1" noEditPoints="1" noAdjustHandles="1" noChangeArrowheads="1" noChangeShapeType="1" noTextEdit="1"/>
                  </p:cNvSpPr>
                  <p:nvPr/>
                </p:nvSpPr>
                <p:spPr>
                  <a:xfrm>
                    <a:off x="4071659" y="1215509"/>
                    <a:ext cx="500393" cy="369332"/>
                  </a:xfrm>
                  <a:prstGeom prst="rect">
                    <a:avLst/>
                  </a:prstGeom>
                  <a:blipFill rotWithShape="1">
                    <a:blip r:embed="rId2"/>
                  </a:blipFill>
                </p:spPr>
                <p:txBody>
                  <a:bodyPr/>
                  <a:lstStyle/>
                  <a:p>
                    <a:r>
                      <a:rPr lang="zh-CN" altLang="en-US">
                        <a:noFill/>
                      </a:rPr>
                      <a:t> </a:t>
                    </a:r>
                  </a:p>
                </p:txBody>
              </p:sp>
            </mc:Fallback>
          </mc:AlternateContent>
          <p:sp>
            <p:nvSpPr>
              <p:cNvPr id="54" name="流程图: 接点 53"/>
              <p:cNvSpPr/>
              <p:nvPr/>
            </p:nvSpPr>
            <p:spPr>
              <a:xfrm>
                <a:off x="4114800" y="1171575"/>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连接符: 曲线 7"/>
            <p:cNvCxnSpPr>
              <a:stCxn id="35" idx="3"/>
              <a:endCxn id="56" idx="2"/>
            </p:cNvCxnSpPr>
            <p:nvPr/>
          </p:nvCxnSpPr>
          <p:spPr>
            <a:xfrm flipV="1">
              <a:off x="3046378" y="3407182"/>
              <a:ext cx="579599" cy="157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p:cNvCxnSpPr>
              <a:stCxn id="35" idx="3"/>
              <a:endCxn id="54" idx="2"/>
            </p:cNvCxnSpPr>
            <p:nvPr/>
          </p:nvCxnSpPr>
          <p:spPr>
            <a:xfrm>
              <a:off x="3046378" y="3408760"/>
              <a:ext cx="576938" cy="96878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p:cNvCxnSpPr>
              <a:stCxn id="56" idx="6"/>
              <a:endCxn id="43" idx="1"/>
            </p:cNvCxnSpPr>
            <p:nvPr/>
          </p:nvCxnSpPr>
          <p:spPr>
            <a:xfrm>
              <a:off x="4083177" y="3407182"/>
              <a:ext cx="433143" cy="157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079853" y="3180159"/>
              <a:ext cx="457200" cy="457200"/>
              <a:chOff x="5266135" y="1855232"/>
              <a:chExt cx="457200" cy="457200"/>
            </a:xfrm>
          </p:grpSpPr>
          <mc:AlternateContent xmlns:mc="http://schemas.openxmlformats.org/markup-compatibility/2006">
            <mc:Choice xmlns:a14="http://schemas.microsoft.com/office/drawing/2010/main" Requires="a14">
              <p:sp>
                <p:nvSpPr>
                  <p:cNvPr id="51" name="文本框 50"/>
                  <p:cNvSpPr txBox="1"/>
                  <p:nvPr/>
                </p:nvSpPr>
                <p:spPr>
                  <a:xfrm>
                    <a:off x="5284582" y="1899166"/>
                    <a:ext cx="42030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dirty="0"/>
                  </a:p>
                </p:txBody>
              </p:sp>
            </mc:Choice>
            <mc:Fallback>
              <p:sp>
                <p:nvSpPr>
                  <p:cNvPr id="51" name="文本框 50"/>
                  <p:cNvSpPr txBox="1">
                    <a:spLocks noRot="1" noChangeAspect="1" noMove="1" noResize="1" noEditPoints="1" noAdjustHandles="1" noChangeArrowheads="1" noChangeShapeType="1" noTextEdit="1"/>
                  </p:cNvSpPr>
                  <p:nvPr/>
                </p:nvSpPr>
                <p:spPr>
                  <a:xfrm>
                    <a:off x="5284582" y="1899166"/>
                    <a:ext cx="420307" cy="369332"/>
                  </a:xfrm>
                  <a:prstGeom prst="rect">
                    <a:avLst/>
                  </a:prstGeom>
                  <a:blipFill rotWithShape="1">
                    <a:blip r:embed="rId3"/>
                  </a:blipFill>
                </p:spPr>
                <p:txBody>
                  <a:bodyPr/>
                  <a:lstStyle/>
                  <a:p>
                    <a:r>
                      <a:rPr lang="zh-CN" altLang="en-US">
                        <a:noFill/>
                      </a:rPr>
                      <a:t> </a:t>
                    </a:r>
                  </a:p>
                </p:txBody>
              </p:sp>
            </mc:Fallback>
          </mc:AlternateContent>
          <p:sp>
            <p:nvSpPr>
              <p:cNvPr id="52" name="流程图: 接点 51"/>
              <p:cNvSpPr/>
              <p:nvPr/>
            </p:nvSpPr>
            <p:spPr>
              <a:xfrm>
                <a:off x="5266135" y="1855232"/>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12" name="文本框 11"/>
                <p:cNvSpPr txBox="1"/>
                <p:nvPr/>
              </p:nvSpPr>
              <p:spPr>
                <a:xfrm>
                  <a:off x="6915333" y="2566481"/>
                  <a:ext cx="78624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6915333" y="2566481"/>
                  <a:ext cx="786241" cy="276999"/>
                </a:xfrm>
                <a:prstGeom prst="rect">
                  <a:avLst/>
                </a:prstGeom>
                <a:blipFill rotWithShape="1">
                  <a:blip r:embed="rId4"/>
                </a:blipFill>
              </p:spPr>
              <p:txBody>
                <a:bodyPr/>
                <a:lstStyle/>
                <a:p>
                  <a:r>
                    <a:rPr lang="zh-CN" altLang="en-US">
                      <a:noFill/>
                    </a:rPr>
                    <a:t> </a:t>
                  </a:r>
                </a:p>
              </p:txBody>
            </p:sp>
          </mc:Fallback>
        </mc:AlternateContent>
        <p:cxnSp>
          <p:nvCxnSpPr>
            <p:cNvPr id="13" name="连接符: 曲线 12"/>
            <p:cNvCxnSpPr>
              <a:stCxn id="53" idx="3"/>
              <a:endCxn id="40" idx="1"/>
            </p:cNvCxnSpPr>
            <p:nvPr/>
          </p:nvCxnSpPr>
          <p:spPr>
            <a:xfrm flipV="1">
              <a:off x="4080568" y="4376080"/>
              <a:ext cx="435752" cy="146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p:cNvCxnSpPr>
              <a:stCxn id="40" idx="3"/>
              <a:endCxn id="32" idx="1"/>
            </p:cNvCxnSpPr>
            <p:nvPr/>
          </p:nvCxnSpPr>
          <p:spPr>
            <a:xfrm>
              <a:off x="5675196" y="4376080"/>
              <a:ext cx="1053657" cy="303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p:cNvCxnSpPr>
              <a:stCxn id="43" idx="3"/>
              <a:endCxn id="52" idx="2"/>
            </p:cNvCxnSpPr>
            <p:nvPr/>
          </p:nvCxnSpPr>
          <p:spPr>
            <a:xfrm flipV="1">
              <a:off x="5675196" y="3408759"/>
              <a:ext cx="1404657"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p:cNvCxnSpPr>
              <a:stCxn id="12" idx="2"/>
              <a:endCxn id="52" idx="0"/>
            </p:cNvCxnSpPr>
            <p:nvPr/>
          </p:nvCxnSpPr>
          <p:spPr>
            <a:xfrm rot="5400000">
              <a:off x="7140115" y="3011819"/>
              <a:ext cx="336679"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曲线 16"/>
            <p:cNvCxnSpPr>
              <a:stCxn id="52" idx="6"/>
              <a:endCxn id="27" idx="1"/>
            </p:cNvCxnSpPr>
            <p:nvPr/>
          </p:nvCxnSpPr>
          <p:spPr>
            <a:xfrm>
              <a:off x="7537053" y="3408759"/>
              <a:ext cx="1117518"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a:grpSpLocks noChangeAspect="1"/>
            </p:cNvGrpSpPr>
            <p:nvPr/>
          </p:nvGrpSpPr>
          <p:grpSpPr>
            <a:xfrm>
              <a:off x="7875885" y="2983060"/>
              <a:ext cx="360000" cy="360000"/>
              <a:chOff x="3152775" y="876300"/>
              <a:chExt cx="914400" cy="914400"/>
            </a:xfrm>
          </p:grpSpPr>
          <p:cxnSp>
            <p:nvCxnSpPr>
              <p:cNvPr id="46" name="直接连接符 45"/>
              <p:cNvCxnSpPr>
                <a:stCxn id="50" idx="1"/>
                <a:endCxn id="50" idx="3"/>
              </p:cNvCxnSpPr>
              <p:nvPr/>
            </p:nvCxnSpPr>
            <p:spPr>
              <a:xfrm>
                <a:off x="3152775" y="1333500"/>
                <a:ext cx="9144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a:stCxn id="50" idx="0"/>
                <a:endCxn id="50" idx="2"/>
              </p:cNvCxnSpPr>
              <p:nvPr/>
            </p:nvCxnSpPr>
            <p:spPr>
              <a:xfrm>
                <a:off x="3609975" y="876300"/>
                <a:ext cx="0" cy="91440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a:stCxn id="50" idx="1"/>
              </p:cNvCxnSpPr>
              <p:nvPr/>
            </p:nvCxnSpPr>
            <p:spPr>
              <a:xfrm>
                <a:off x="3152775" y="133350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564606" y="876300"/>
                <a:ext cx="502569" cy="4746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152775" y="876300"/>
                <a:ext cx="914400"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9" name="直接箭头连接符 18"/>
            <p:cNvCxnSpPr>
              <a:stCxn id="32" idx="0"/>
              <a:endCxn id="52" idx="4"/>
            </p:cNvCxnSpPr>
            <p:nvPr/>
          </p:nvCxnSpPr>
          <p:spPr>
            <a:xfrm flipV="1">
              <a:off x="7308453" y="3637359"/>
              <a:ext cx="0" cy="444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41099" y="4006747"/>
              <a:ext cx="659155" cy="369332"/>
            </a:xfrm>
            <a:prstGeom prst="rect">
              <a:avLst/>
            </a:prstGeom>
            <a:noFill/>
          </p:spPr>
          <p:txBody>
            <a:bodyPr wrap="none" rtlCol="0">
              <a:spAutoFit/>
            </a:bodyPr>
            <a:lstStyle/>
            <a:p>
              <a:r>
                <a:rPr lang="en-US" altLang="zh-CN" dirty="0">
                  <a:latin typeface="Times New Roman" panose="02020503050405090304" pitchFamily="18" charset="0"/>
                  <a:cs typeface="Times New Roman" panose="02020503050405090304" pitchFamily="18" charset="0"/>
                </a:rPr>
                <a:t>swap</a:t>
              </a:r>
              <a:endParaRPr lang="zh-CN" altLang="en-US"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21" name="文本框 20"/>
                <p:cNvSpPr txBox="1"/>
                <p:nvPr/>
              </p:nvSpPr>
              <p:spPr>
                <a:xfrm>
                  <a:off x="5722962" y="4497142"/>
                  <a:ext cx="891591" cy="3592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1</m:t>
                                  </m:r>
                                </m:e>
                              </m:mr>
                              <m:mr>
                                <m:e>
                                  <m: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1</m:t>
                                  </m:r>
                                </m:e>
                                <m:e>
                                  <m:r>
                                    <a:rPr lang="en-US" altLang="zh-CN" sz="1400" b="0" i="1" smtClean="0">
                                      <a:latin typeface="Cambria Math" panose="02040503050406030204" pitchFamily="18" charset="0"/>
                                    </a:rPr>
                                    <m:t>0</m:t>
                                  </m:r>
                                </m:e>
                              </m:mr>
                            </m:m>
                          </m:e>
                        </m:d>
                      </m:oMath>
                    </m:oMathPara>
                  </a14:m>
                  <a:endParaRPr lang="zh-CN" altLang="en-US" sz="1400" dirty="0"/>
                </a:p>
              </p:txBody>
            </p:sp>
          </mc:Choice>
          <mc:Fallback>
            <p:sp>
              <p:nvSpPr>
                <p:cNvPr id="21" name="文本框 20"/>
                <p:cNvSpPr txBox="1">
                  <a:spLocks noRot="1" noChangeAspect="1" noMove="1" noResize="1" noEditPoints="1" noAdjustHandles="1" noChangeArrowheads="1" noChangeShapeType="1" noTextEdit="1"/>
                </p:cNvSpPr>
                <p:nvPr/>
              </p:nvSpPr>
              <p:spPr>
                <a:xfrm>
                  <a:off x="5722962" y="4497142"/>
                  <a:ext cx="891591" cy="359266"/>
                </a:xfrm>
                <a:prstGeom prst="rect">
                  <a:avLst/>
                </a:prstGeom>
                <a:blipFill rotWithShape="1">
                  <a:blip r:embed="rId5"/>
                </a:blipFill>
              </p:spPr>
              <p:txBody>
                <a:bodyPr/>
                <a:lstStyle/>
                <a:p>
                  <a:r>
                    <a:rPr lang="zh-CN" altLang="en-US">
                      <a:noFill/>
                    </a:rPr>
                    <a:t> </a:t>
                  </a:r>
                </a:p>
              </p:txBody>
            </p:sp>
          </mc:Fallback>
        </mc:AlternateContent>
        <p:grpSp>
          <p:nvGrpSpPr>
            <p:cNvPr id="22" name="组合 21"/>
            <p:cNvGrpSpPr/>
            <p:nvPr/>
          </p:nvGrpSpPr>
          <p:grpSpPr>
            <a:xfrm>
              <a:off x="4516320" y="2796928"/>
              <a:ext cx="1259820" cy="909488"/>
              <a:chOff x="4461072" y="2796928"/>
              <a:chExt cx="1259820" cy="909488"/>
            </a:xfrm>
          </p:grpSpPr>
          <p:pic>
            <p:nvPicPr>
              <p:cNvPr id="43" name="图片 42"/>
              <p:cNvPicPr>
                <a:picLocks noChangeAspect="1"/>
              </p:cNvPicPr>
              <p:nvPr/>
            </p:nvPicPr>
            <p:blipFill>
              <a:blip r:embed="rId6"/>
              <a:stretch>
                <a:fillRect/>
              </a:stretch>
            </p:blipFill>
            <p:spPr>
              <a:xfrm>
                <a:off x="4461072" y="3111103"/>
                <a:ext cx="1158876" cy="595313"/>
              </a:xfrm>
              <a:prstGeom prst="rect">
                <a:avLst/>
              </a:prstGeom>
            </p:spPr>
          </p:pic>
          <mc:AlternateContent xmlns:mc="http://schemas.openxmlformats.org/markup-compatibility/2006">
            <mc:Choice xmlns:a14="http://schemas.microsoft.com/office/drawing/2010/main" Requires="a14">
              <p:sp>
                <p:nvSpPr>
                  <p:cNvPr id="44" name="文本框 43"/>
                  <p:cNvSpPr txBox="1"/>
                  <p:nvPr/>
                </p:nvSpPr>
                <p:spPr>
                  <a:xfrm>
                    <a:off x="4750982" y="2796928"/>
                    <a:ext cx="4492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1</m:t>
                              </m:r>
                            </m:sub>
                          </m:sSub>
                        </m:oMath>
                      </m:oMathPara>
                    </a14:m>
                    <a:endParaRPr lang="en-US" altLang="zh-CN" b="0" dirty="0">
                      <a:solidFill>
                        <a:schemeClr val="accent2">
                          <a:lumMod val="50000"/>
                        </a:schemeClr>
                      </a:solidFill>
                    </a:endParaRPr>
                  </a:p>
                </p:txBody>
              </p:sp>
            </mc:Choice>
            <mc:Fallback>
              <p:sp>
                <p:nvSpPr>
                  <p:cNvPr id="44" name="文本框 43"/>
                  <p:cNvSpPr txBox="1">
                    <a:spLocks noRot="1" noChangeAspect="1" noMove="1" noResize="1" noEditPoints="1" noAdjustHandles="1" noChangeArrowheads="1" noChangeShapeType="1" noTextEdit="1"/>
                  </p:cNvSpPr>
                  <p:nvPr/>
                </p:nvSpPr>
                <p:spPr>
                  <a:xfrm>
                    <a:off x="4750982" y="2796928"/>
                    <a:ext cx="449290" cy="27699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5276668" y="2796928"/>
                    <a:ext cx="4442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1</m:t>
                              </m:r>
                            </m:sub>
                          </m:sSub>
                        </m:oMath>
                      </m:oMathPara>
                    </a14:m>
                    <a:endParaRPr lang="en-US" altLang="zh-CN" b="0" dirty="0">
                      <a:solidFill>
                        <a:schemeClr val="accent6">
                          <a:lumMod val="50000"/>
                        </a:schemeClr>
                      </a:solidFill>
                    </a:endParaRPr>
                  </a:p>
                </p:txBody>
              </p:sp>
            </mc:Choice>
            <mc:Fallback>
              <p:sp>
                <p:nvSpPr>
                  <p:cNvPr id="45" name="文本框 44"/>
                  <p:cNvSpPr txBox="1">
                    <a:spLocks noRot="1" noChangeAspect="1" noMove="1" noResize="1" noEditPoints="1" noAdjustHandles="1" noChangeArrowheads="1" noChangeShapeType="1" noTextEdit="1"/>
                  </p:cNvSpPr>
                  <p:nvPr/>
                </p:nvSpPr>
                <p:spPr>
                  <a:xfrm>
                    <a:off x="5276668" y="2796928"/>
                    <a:ext cx="444224" cy="276999"/>
                  </a:xfrm>
                  <a:prstGeom prst="rect">
                    <a:avLst/>
                  </a:prstGeom>
                  <a:blipFill rotWithShape="1">
                    <a:blip r:embed="rId8"/>
                  </a:blipFill>
                </p:spPr>
                <p:txBody>
                  <a:bodyPr/>
                  <a:lstStyle/>
                  <a:p>
                    <a:r>
                      <a:rPr lang="zh-CN" altLang="en-US">
                        <a:noFill/>
                      </a:rPr>
                      <a:t> </a:t>
                    </a:r>
                  </a:p>
                </p:txBody>
              </p:sp>
            </mc:Fallback>
          </mc:AlternateContent>
        </p:grpSp>
        <p:grpSp>
          <p:nvGrpSpPr>
            <p:cNvPr id="23" name="组合 22"/>
            <p:cNvGrpSpPr/>
            <p:nvPr/>
          </p:nvGrpSpPr>
          <p:grpSpPr>
            <a:xfrm>
              <a:off x="4471016" y="4078423"/>
              <a:ext cx="1204180" cy="893381"/>
              <a:chOff x="4415768" y="4078423"/>
              <a:chExt cx="1204180" cy="893381"/>
            </a:xfrm>
          </p:grpSpPr>
          <p:pic>
            <p:nvPicPr>
              <p:cNvPr id="40" name="图片 39"/>
              <p:cNvPicPr>
                <a:picLocks noChangeAspect="1"/>
              </p:cNvPicPr>
              <p:nvPr/>
            </p:nvPicPr>
            <p:blipFill>
              <a:blip r:embed="rId6"/>
              <a:stretch>
                <a:fillRect/>
              </a:stretch>
            </p:blipFill>
            <p:spPr>
              <a:xfrm>
                <a:off x="4461072" y="4078423"/>
                <a:ext cx="1158876" cy="595313"/>
              </a:xfrm>
              <a:prstGeom prst="rect">
                <a:avLst/>
              </a:prstGeom>
            </p:spPr>
          </p:pic>
          <mc:AlternateContent xmlns:mc="http://schemas.openxmlformats.org/markup-compatibility/2006">
            <mc:Choice xmlns:a14="http://schemas.microsoft.com/office/drawing/2010/main" Requires="a14">
              <p:sp>
                <p:nvSpPr>
                  <p:cNvPr id="41" name="文本框 40"/>
                  <p:cNvSpPr txBox="1"/>
                  <p:nvPr/>
                </p:nvSpPr>
                <p:spPr>
                  <a:xfrm>
                    <a:off x="4415768" y="4694805"/>
                    <a:ext cx="454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2</m:t>
                              </m:r>
                            </m:sub>
                          </m:sSub>
                        </m:oMath>
                      </m:oMathPara>
                    </a14:m>
                    <a:endParaRPr lang="en-US" altLang="zh-CN" b="0" dirty="0">
                      <a:solidFill>
                        <a:schemeClr val="accent2">
                          <a:lumMod val="50000"/>
                        </a:schemeClr>
                      </a:solidFill>
                    </a:endParaRPr>
                  </a:p>
                </p:txBody>
              </p:sp>
            </mc:Choice>
            <mc:Fallback>
              <p:sp>
                <p:nvSpPr>
                  <p:cNvPr id="41" name="文本框 40"/>
                  <p:cNvSpPr txBox="1">
                    <a:spLocks noRot="1" noChangeAspect="1" noMove="1" noResize="1" noEditPoints="1" noAdjustHandles="1" noChangeArrowheads="1" noChangeShapeType="1" noTextEdit="1"/>
                  </p:cNvSpPr>
                  <p:nvPr/>
                </p:nvSpPr>
                <p:spPr>
                  <a:xfrm>
                    <a:off x="4415768" y="4694805"/>
                    <a:ext cx="454612"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4941454" y="4694805"/>
                    <a:ext cx="44954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2</m:t>
                              </m:r>
                            </m:sub>
                          </m:sSub>
                        </m:oMath>
                      </m:oMathPara>
                    </a14:m>
                    <a:endParaRPr lang="en-US" altLang="zh-CN" b="0" dirty="0">
                      <a:solidFill>
                        <a:schemeClr val="accent6">
                          <a:lumMod val="50000"/>
                        </a:schemeClr>
                      </a:solidFill>
                    </a:endParaRPr>
                  </a:p>
                </p:txBody>
              </p:sp>
            </mc:Choice>
            <mc:Fallback>
              <p:sp>
                <p:nvSpPr>
                  <p:cNvPr id="42" name="文本框 41"/>
                  <p:cNvSpPr txBox="1">
                    <a:spLocks noRot="1" noChangeAspect="1" noMove="1" noResize="1" noEditPoints="1" noAdjustHandles="1" noChangeArrowheads="1" noChangeShapeType="1" noTextEdit="1"/>
                  </p:cNvSpPr>
                  <p:nvPr/>
                </p:nvSpPr>
                <p:spPr>
                  <a:xfrm>
                    <a:off x="4941454" y="4694805"/>
                    <a:ext cx="449547" cy="276999"/>
                  </a:xfrm>
                  <a:prstGeom prst="rect">
                    <a:avLst/>
                  </a:prstGeom>
                  <a:blipFill rotWithShape="1">
                    <a:blip r:embed="rId10"/>
                  </a:blipFill>
                </p:spPr>
                <p:txBody>
                  <a:bodyPr/>
                  <a:lstStyle/>
                  <a:p>
                    <a:r>
                      <a:rPr lang="zh-CN" altLang="en-US">
                        <a:noFill/>
                      </a:rPr>
                      <a:t> </a:t>
                    </a:r>
                  </a:p>
                </p:txBody>
              </p:sp>
            </mc:Fallback>
          </mc:AlternateContent>
        </p:grpSp>
        <p:grpSp>
          <p:nvGrpSpPr>
            <p:cNvPr id="24" name="组合 23"/>
            <p:cNvGrpSpPr/>
            <p:nvPr/>
          </p:nvGrpSpPr>
          <p:grpSpPr>
            <a:xfrm>
              <a:off x="1735956" y="2796928"/>
              <a:ext cx="1310422" cy="1295122"/>
              <a:chOff x="1096229" y="2796928"/>
              <a:chExt cx="1310422" cy="1295122"/>
            </a:xfrm>
          </p:grpSpPr>
          <p:pic>
            <p:nvPicPr>
              <p:cNvPr id="35" name="图片 34"/>
              <p:cNvPicPr>
                <a:picLocks noChangeAspect="1"/>
              </p:cNvPicPr>
              <p:nvPr/>
            </p:nvPicPr>
            <p:blipFill>
              <a:blip r:embed="rId6"/>
              <a:stretch>
                <a:fillRect/>
              </a:stretch>
            </p:blipFill>
            <p:spPr>
              <a:xfrm>
                <a:off x="1247775" y="3111103"/>
                <a:ext cx="1158876" cy="595313"/>
              </a:xfrm>
              <a:prstGeom prst="rect">
                <a:avLst/>
              </a:prstGeom>
            </p:spPr>
          </p:pic>
          <mc:AlternateContent xmlns:mc="http://schemas.openxmlformats.org/markup-compatibility/2006">
            <mc:Choice xmlns:a14="http://schemas.microsoft.com/office/drawing/2010/main" Requires="a14">
              <p:sp>
                <p:nvSpPr>
                  <p:cNvPr id="36" name="文本框 35"/>
                  <p:cNvSpPr txBox="1"/>
                  <p:nvPr/>
                </p:nvSpPr>
                <p:spPr>
                  <a:xfrm>
                    <a:off x="1713500" y="2796928"/>
                    <a:ext cx="20140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oMath>
                      </m:oMathPara>
                    </a14:m>
                    <a:endParaRPr lang="en-US" altLang="zh-CN" b="0" dirty="0">
                      <a:solidFill>
                        <a:schemeClr val="accent2">
                          <a:lumMod val="50000"/>
                        </a:schemeClr>
                      </a:solidFill>
                    </a:endParaRPr>
                  </a:p>
                </p:txBody>
              </p:sp>
            </mc:Choice>
            <mc:Fallback>
              <p:sp>
                <p:nvSpPr>
                  <p:cNvPr id="36" name="文本框 35"/>
                  <p:cNvSpPr txBox="1">
                    <a:spLocks noRot="1" noChangeAspect="1" noMove="1" noResize="1" noEditPoints="1" noAdjustHandles="1" noChangeArrowheads="1" noChangeShapeType="1" noTextEdit="1"/>
                  </p:cNvSpPr>
                  <p:nvPr/>
                </p:nvSpPr>
                <p:spPr>
                  <a:xfrm>
                    <a:off x="1713500" y="2796928"/>
                    <a:ext cx="201402" cy="276999"/>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2152619" y="2796928"/>
                    <a:ext cx="19428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oMath>
                      </m:oMathPara>
                    </a14:m>
                    <a:endParaRPr lang="en-US" altLang="zh-CN" b="0" dirty="0">
                      <a:solidFill>
                        <a:schemeClr val="accent6">
                          <a:lumMod val="50000"/>
                        </a:schemeClr>
                      </a:solidFill>
                    </a:endParaRPr>
                  </a:p>
                </p:txBody>
              </p:sp>
            </mc:Choice>
            <mc:Fallback>
              <p:sp>
                <p:nvSpPr>
                  <p:cNvPr id="37" name="文本框 36"/>
                  <p:cNvSpPr txBox="1">
                    <a:spLocks noRot="1" noChangeAspect="1" noMove="1" noResize="1" noEditPoints="1" noAdjustHandles="1" noChangeArrowheads="1" noChangeShapeType="1" noTextEdit="1"/>
                  </p:cNvSpPr>
                  <p:nvPr/>
                </p:nvSpPr>
                <p:spPr>
                  <a:xfrm>
                    <a:off x="2152619" y="2796928"/>
                    <a:ext cx="194284" cy="276999"/>
                  </a:xfrm>
                  <a:prstGeom prst="rect">
                    <a:avLst/>
                  </a:prstGeom>
                  <a:blipFill rotWithShape="1">
                    <a:blip r:embed="rId12"/>
                  </a:blipFill>
                </p:spPr>
                <p:txBody>
                  <a:bodyPr/>
                  <a:lstStyle/>
                  <a:p>
                    <a:r>
                      <a:rPr lang="zh-CN" altLang="en-US">
                        <a:noFill/>
                      </a:rPr>
                      <a:t> </a:t>
                    </a:r>
                  </a:p>
                </p:txBody>
              </p:sp>
            </mc:Fallback>
          </mc:AlternateContent>
          <p:sp>
            <p:nvSpPr>
              <p:cNvPr id="38" name="文本框 37"/>
              <p:cNvSpPr txBox="1"/>
              <p:nvPr/>
            </p:nvSpPr>
            <p:spPr>
              <a:xfrm>
                <a:off x="1096229" y="3722718"/>
                <a:ext cx="646331" cy="369332"/>
              </a:xfrm>
              <a:prstGeom prst="rect">
                <a:avLst/>
              </a:prstGeom>
              <a:noFill/>
            </p:spPr>
            <p:txBody>
              <a:bodyPr wrap="none" rtlCol="0">
                <a:spAutoFit/>
              </a:bodyPr>
              <a:lstStyle/>
              <a:p>
                <a:r>
                  <a:rPr lang="zh-CN" altLang="en-US" dirty="0">
                    <a:solidFill>
                      <a:schemeClr val="accent2">
                        <a:lumMod val="50000"/>
                      </a:schemeClr>
                    </a:solidFill>
                    <a:latin typeface="微软雅黑" charset="-122"/>
                    <a:ea typeface="微软雅黑" charset="-122"/>
                    <a:cs typeface="Times New Roman" panose="02020503050405090304" pitchFamily="18" charset="0"/>
                  </a:rPr>
                  <a:t>实部</a:t>
                </a:r>
                <a:endParaRPr lang="en-US" altLang="zh-CN" dirty="0">
                  <a:solidFill>
                    <a:schemeClr val="accent2">
                      <a:lumMod val="50000"/>
                    </a:schemeClr>
                  </a:solidFill>
                  <a:latin typeface="微软雅黑" charset="-122"/>
                  <a:ea typeface="微软雅黑" charset="-122"/>
                  <a:cs typeface="Times New Roman" panose="02020503050405090304" pitchFamily="18" charset="0"/>
                </a:endParaRPr>
              </a:p>
            </p:txBody>
          </p:sp>
          <p:sp>
            <p:nvSpPr>
              <p:cNvPr id="39" name="文本框 38"/>
              <p:cNvSpPr txBox="1"/>
              <p:nvPr/>
            </p:nvSpPr>
            <p:spPr>
              <a:xfrm>
                <a:off x="1623057" y="3722718"/>
                <a:ext cx="646331" cy="369332"/>
              </a:xfrm>
              <a:prstGeom prst="rect">
                <a:avLst/>
              </a:prstGeom>
              <a:noFill/>
            </p:spPr>
            <p:txBody>
              <a:bodyPr wrap="none" rtlCol="0">
                <a:spAutoFit/>
              </a:bodyPr>
              <a:lstStyle/>
              <a:p>
                <a:r>
                  <a:rPr lang="zh-CN" altLang="en-US" dirty="0">
                    <a:solidFill>
                      <a:schemeClr val="accent6">
                        <a:lumMod val="50000"/>
                      </a:schemeClr>
                    </a:solidFill>
                    <a:latin typeface="微软雅黑" charset="-122"/>
                    <a:ea typeface="微软雅黑" charset="-122"/>
                    <a:cs typeface="Times New Roman" panose="02020503050405090304" pitchFamily="18" charset="0"/>
                  </a:rPr>
                  <a:t>虚部</a:t>
                </a:r>
                <a:endParaRPr lang="en-US" altLang="zh-CN" dirty="0">
                  <a:solidFill>
                    <a:schemeClr val="accent6">
                      <a:lumMod val="50000"/>
                    </a:schemeClr>
                  </a:solidFill>
                  <a:latin typeface="微软雅黑" charset="-122"/>
                  <a:ea typeface="微软雅黑" charset="-122"/>
                  <a:cs typeface="Times New Roman" panose="02020503050405090304" pitchFamily="18" charset="0"/>
                </a:endParaRPr>
              </a:p>
            </p:txBody>
          </p:sp>
        </p:grpSp>
        <p:grpSp>
          <p:nvGrpSpPr>
            <p:cNvPr id="25" name="组合 24"/>
            <p:cNvGrpSpPr/>
            <p:nvPr/>
          </p:nvGrpSpPr>
          <p:grpSpPr>
            <a:xfrm>
              <a:off x="6603997" y="4082118"/>
              <a:ext cx="1284056" cy="889686"/>
              <a:chOff x="6603997" y="4082118"/>
              <a:chExt cx="1284056" cy="889686"/>
            </a:xfrm>
          </p:grpSpPr>
          <p:pic>
            <p:nvPicPr>
              <p:cNvPr id="32" name="图片 31"/>
              <p:cNvPicPr>
                <a:picLocks noChangeAspect="1"/>
              </p:cNvPicPr>
              <p:nvPr/>
            </p:nvPicPr>
            <p:blipFill>
              <a:blip r:embed="rId13"/>
              <a:stretch>
                <a:fillRect/>
              </a:stretch>
            </p:blipFill>
            <p:spPr>
              <a:xfrm>
                <a:off x="6728853" y="4082118"/>
                <a:ext cx="1159200" cy="594000"/>
              </a:xfrm>
              <a:prstGeom prst="rect">
                <a:avLst/>
              </a:prstGeom>
            </p:spPr>
          </p:pic>
          <mc:AlternateContent xmlns:mc="http://schemas.openxmlformats.org/markup-compatibility/2006">
            <mc:Choice xmlns:a14="http://schemas.microsoft.com/office/drawing/2010/main" Requires="a14">
              <p:sp>
                <p:nvSpPr>
                  <p:cNvPr id="33" name="文本框 32"/>
                  <p:cNvSpPr txBox="1"/>
                  <p:nvPr/>
                </p:nvSpPr>
                <p:spPr>
                  <a:xfrm>
                    <a:off x="6603997" y="4694805"/>
                    <a:ext cx="6226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2</m:t>
                              </m:r>
                            </m:sub>
                          </m:sSub>
                        </m:oMath>
                      </m:oMathPara>
                    </a14:m>
                    <a:endParaRPr lang="en-US" altLang="zh-CN" b="0" dirty="0">
                      <a:solidFill>
                        <a:schemeClr val="accent6">
                          <a:lumMod val="50000"/>
                        </a:schemeClr>
                      </a:solidFill>
                    </a:endParaRPr>
                  </a:p>
                </p:txBody>
              </p:sp>
            </mc:Choice>
            <mc:Fallback>
              <p:sp>
                <p:nvSpPr>
                  <p:cNvPr id="33" name="文本框 32"/>
                  <p:cNvSpPr txBox="1">
                    <a:spLocks noRot="1" noChangeAspect="1" noMove="1" noResize="1" noEditPoints="1" noAdjustHandles="1" noChangeArrowheads="1" noChangeShapeType="1" noTextEdit="1"/>
                  </p:cNvSpPr>
                  <p:nvPr/>
                </p:nvSpPr>
                <p:spPr>
                  <a:xfrm>
                    <a:off x="6603997" y="4694805"/>
                    <a:ext cx="622671" cy="27699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7252525" y="4694805"/>
                    <a:ext cx="454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2</m:t>
                              </m:r>
                            </m:sub>
                          </m:sSub>
                        </m:oMath>
                      </m:oMathPara>
                    </a14:m>
                    <a:endParaRPr lang="en-US" altLang="zh-CN" b="0" dirty="0">
                      <a:solidFill>
                        <a:schemeClr val="accent2">
                          <a:lumMod val="50000"/>
                        </a:schemeClr>
                      </a:solidFill>
                    </a:endParaRPr>
                  </a:p>
                </p:txBody>
              </p:sp>
            </mc:Choice>
            <mc:Fallback>
              <p:sp>
                <p:nvSpPr>
                  <p:cNvPr id="34" name="文本框 33"/>
                  <p:cNvSpPr txBox="1">
                    <a:spLocks noRot="1" noChangeAspect="1" noMove="1" noResize="1" noEditPoints="1" noAdjustHandles="1" noChangeArrowheads="1" noChangeShapeType="1" noTextEdit="1"/>
                  </p:cNvSpPr>
                  <p:nvPr/>
                </p:nvSpPr>
                <p:spPr>
                  <a:xfrm>
                    <a:off x="7252525" y="4694805"/>
                    <a:ext cx="454612" cy="276999"/>
                  </a:xfrm>
                  <a:prstGeom prst="rect">
                    <a:avLst/>
                  </a:prstGeom>
                  <a:blipFill rotWithShape="1">
                    <a:blip r:embed="rId9"/>
                  </a:blipFill>
                </p:spPr>
                <p:txBody>
                  <a:bodyPr/>
                  <a:lstStyle/>
                  <a:p>
                    <a:r>
                      <a:rPr lang="zh-CN" altLang="en-US">
                        <a:noFill/>
                      </a:rPr>
                      <a:t> </a:t>
                    </a:r>
                  </a:p>
                </p:txBody>
              </p:sp>
            </mc:Fallback>
          </mc:AlternateContent>
        </p:grpSp>
        <p:grpSp>
          <p:nvGrpSpPr>
            <p:cNvPr id="26" name="组合 25"/>
            <p:cNvGrpSpPr/>
            <p:nvPr/>
          </p:nvGrpSpPr>
          <p:grpSpPr>
            <a:xfrm>
              <a:off x="8009828" y="2796928"/>
              <a:ext cx="2446503" cy="1490513"/>
              <a:chOff x="8445439" y="2796928"/>
              <a:chExt cx="2446503" cy="1490513"/>
            </a:xfrm>
          </p:grpSpPr>
          <p:pic>
            <p:nvPicPr>
              <p:cNvPr id="27" name="图片 26"/>
              <p:cNvPicPr>
                <a:picLocks noChangeAspect="1"/>
              </p:cNvPicPr>
              <p:nvPr/>
            </p:nvPicPr>
            <p:blipFill>
              <a:blip r:embed="rId6"/>
              <a:stretch>
                <a:fillRect/>
              </a:stretch>
            </p:blipFill>
            <p:spPr>
              <a:xfrm>
                <a:off x="9090182" y="3111103"/>
                <a:ext cx="1158876" cy="595313"/>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8450633" y="3727073"/>
                    <a:ext cx="244130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6">
                                      <a:lumMod val="50000"/>
                                    </a:schemeClr>
                                  </a:solidFill>
                                  <a:latin typeface="Cambria Math" panose="02040503050406030204" pitchFamily="18" charset="0"/>
                                </a:rPr>
                              </m:ctrlPr>
                            </m:sSupPr>
                            <m:e>
                              <m:r>
                                <a:rPr lang="en-US" altLang="zh-CN" b="0" i="1" smtClean="0">
                                  <a:solidFill>
                                    <a:schemeClr val="accent6">
                                      <a:lumMod val="50000"/>
                                    </a:schemeClr>
                                  </a:solidFill>
                                  <a:latin typeface="Cambria Math" panose="02040503050406030204" pitchFamily="18" charset="0"/>
                                </a:rPr>
                                <m:t>𝑢</m:t>
                              </m:r>
                            </m:e>
                            <m:sup>
                              <m:r>
                                <a:rPr lang="en-US" altLang="zh-CN" b="0" i="1" smtClean="0">
                                  <a:solidFill>
                                    <a:schemeClr val="accent6">
                                      <a:lumMod val="50000"/>
                                    </a:schemeClr>
                                  </a:solidFill>
                                  <a:latin typeface="Cambria Math" panose="02040503050406030204" pitchFamily="18" charset="0"/>
                                </a:rPr>
                                <m:t>′</m:t>
                              </m:r>
                            </m:sup>
                          </m:sSup>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𝑅𝑒𝐿𝑈</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𝑅</m:t>
                          </m:r>
                          <m:r>
                            <m:rPr>
                              <m:sty m:val="p"/>
                            </m:rPr>
                            <a:rPr lang="en-US" altLang="zh-CN" i="1">
                              <a:solidFill>
                                <a:schemeClr val="accent6">
                                  <a:lumMod val="50000"/>
                                </a:schemeClr>
                              </a:solidFill>
                              <a:latin typeface="Cambria Math" panose="02040503050406030204" pitchFamily="18" charset="0"/>
                            </a:rPr>
                            <m:t>e</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𝑥𝐴</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𝑏</m:t>
                          </m:r>
                          <m:r>
                            <a:rPr lang="en-US" altLang="zh-CN" b="0" i="1" smtClean="0">
                              <a:solidFill>
                                <a:schemeClr val="accent6">
                                  <a:lumMod val="50000"/>
                                </a:schemeClr>
                              </a:solidFill>
                              <a:latin typeface="Cambria Math" panose="02040503050406030204" pitchFamily="18" charset="0"/>
                            </a:rPr>
                            <m:t>))</m:t>
                          </m:r>
                        </m:oMath>
                      </m:oMathPara>
                    </a14:m>
                    <a:endParaRPr lang="zh-CN" altLang="en-US" dirty="0">
                      <a:solidFill>
                        <a:schemeClr val="accent6">
                          <a:lumMod val="50000"/>
                        </a:schemeClr>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8450633" y="3727073"/>
                    <a:ext cx="2441309" cy="276999"/>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445439" y="4010442"/>
                    <a:ext cx="23711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2">
                                      <a:lumMod val="50000"/>
                                    </a:schemeClr>
                                  </a:solidFill>
                                  <a:latin typeface="Cambria Math" panose="02040503050406030204" pitchFamily="18" charset="0"/>
                                </a:rPr>
                              </m:ctrlPr>
                            </m:sSupPr>
                            <m:e>
                              <m:r>
                                <a:rPr lang="en-US" altLang="zh-CN" b="0" i="1" smtClean="0">
                                  <a:solidFill>
                                    <a:schemeClr val="accent2">
                                      <a:lumMod val="50000"/>
                                    </a:schemeClr>
                                  </a:solidFill>
                                  <a:latin typeface="Cambria Math" panose="02040503050406030204" pitchFamily="18" charset="0"/>
                                </a:rPr>
                                <m:t>𝑣</m:t>
                              </m:r>
                            </m:e>
                            <m:sup>
                              <m:r>
                                <a:rPr lang="en-US" altLang="zh-CN" b="0" i="1" smtClean="0">
                                  <a:solidFill>
                                    <a:schemeClr val="accent2">
                                      <a:lumMod val="50000"/>
                                    </a:schemeClr>
                                  </a:solidFill>
                                  <a:latin typeface="Cambria Math" panose="02040503050406030204" pitchFamily="18" charset="0"/>
                                </a:rPr>
                                <m:t>′</m:t>
                              </m:r>
                            </m:sup>
                          </m:sSup>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𝑅𝑒𝐿𝑈</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𝐼𝑚</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𝑥𝐴</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𝑏</m:t>
                          </m:r>
                          <m:r>
                            <a:rPr lang="en-US" altLang="zh-CN" b="0" i="1" smtClean="0">
                              <a:solidFill>
                                <a:schemeClr val="accent2">
                                  <a:lumMod val="50000"/>
                                </a:schemeClr>
                              </a:solidFill>
                              <a:latin typeface="Cambria Math" panose="02040503050406030204" pitchFamily="18" charset="0"/>
                            </a:rPr>
                            <m:t>)</m:t>
                          </m:r>
                        </m:oMath>
                      </m:oMathPara>
                    </a14:m>
                    <a:endParaRPr lang="zh-CN" altLang="en-US" dirty="0">
                      <a:solidFill>
                        <a:schemeClr val="accent2">
                          <a:lumMod val="50000"/>
                        </a:schemeClr>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8445439" y="4010442"/>
                    <a:ext cx="2371162" cy="276999"/>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9518237" y="2796928"/>
                    <a:ext cx="2702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2">
                                      <a:lumMod val="50000"/>
                                    </a:schemeClr>
                                  </a:solidFill>
                                  <a:latin typeface="Cambria Math" panose="02040503050406030204" pitchFamily="18" charset="0"/>
                                </a:rPr>
                              </m:ctrlPr>
                            </m:sSupPr>
                            <m:e>
                              <m:r>
                                <a:rPr lang="en-US" altLang="zh-CN" b="0" i="1" smtClean="0">
                                  <a:solidFill>
                                    <a:schemeClr val="accent2">
                                      <a:lumMod val="50000"/>
                                    </a:schemeClr>
                                  </a:solidFill>
                                  <a:latin typeface="Cambria Math" panose="02040503050406030204" pitchFamily="18" charset="0"/>
                                </a:rPr>
                                <m:t>𝑢</m:t>
                              </m:r>
                            </m:e>
                            <m:sup>
                              <m:r>
                                <a:rPr lang="en-US" altLang="zh-CN" b="0" i="1" smtClean="0">
                                  <a:solidFill>
                                    <a:schemeClr val="accent2">
                                      <a:lumMod val="50000"/>
                                    </a:schemeClr>
                                  </a:solidFill>
                                  <a:latin typeface="Cambria Math" panose="02040503050406030204" pitchFamily="18" charset="0"/>
                                </a:rPr>
                                <m:t>′</m:t>
                              </m:r>
                            </m:sup>
                          </m:sSup>
                        </m:oMath>
                      </m:oMathPara>
                    </a14:m>
                    <a:endParaRPr lang="en-US" altLang="zh-CN" b="0" dirty="0">
                      <a:solidFill>
                        <a:schemeClr val="accent2">
                          <a:lumMod val="50000"/>
                        </a:schemeClr>
                      </a:solidFill>
                    </a:endParaRPr>
                  </a:p>
                </p:txBody>
              </p:sp>
            </mc:Choice>
            <mc:Fallback>
              <p:sp>
                <p:nvSpPr>
                  <p:cNvPr id="30" name="文本框 29"/>
                  <p:cNvSpPr txBox="1">
                    <a:spLocks noRot="1" noChangeAspect="1" noMove="1" noResize="1" noEditPoints="1" noAdjustHandles="1" noChangeArrowheads="1" noChangeShapeType="1" noTextEdit="1"/>
                  </p:cNvSpPr>
                  <p:nvPr/>
                </p:nvSpPr>
                <p:spPr>
                  <a:xfrm>
                    <a:off x="9518237" y="2796928"/>
                    <a:ext cx="270267" cy="276999"/>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9957356" y="2796928"/>
                    <a:ext cx="2698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6">
                                      <a:lumMod val="50000"/>
                                    </a:schemeClr>
                                  </a:solidFill>
                                  <a:latin typeface="Cambria Math" panose="02040503050406030204" pitchFamily="18" charset="0"/>
                                </a:rPr>
                              </m:ctrlPr>
                            </m:sSupPr>
                            <m:e>
                              <m:r>
                                <a:rPr lang="en-US" altLang="zh-CN" b="0" i="1" smtClean="0">
                                  <a:solidFill>
                                    <a:schemeClr val="accent6">
                                      <a:lumMod val="50000"/>
                                    </a:schemeClr>
                                  </a:solidFill>
                                  <a:latin typeface="Cambria Math" panose="02040503050406030204" pitchFamily="18" charset="0"/>
                                </a:rPr>
                                <m:t>𝑣</m:t>
                              </m:r>
                            </m:e>
                            <m:sup>
                              <m:r>
                                <a:rPr lang="en-US" altLang="zh-CN" b="0" i="1" smtClean="0">
                                  <a:solidFill>
                                    <a:schemeClr val="accent6">
                                      <a:lumMod val="50000"/>
                                    </a:schemeClr>
                                  </a:solidFill>
                                  <a:latin typeface="Cambria Math" panose="02040503050406030204" pitchFamily="18" charset="0"/>
                                </a:rPr>
                                <m:t>′</m:t>
                              </m:r>
                            </m:sup>
                          </m:sSup>
                        </m:oMath>
                      </m:oMathPara>
                    </a14:m>
                    <a:endParaRPr lang="en-US" altLang="zh-CN" b="0" dirty="0">
                      <a:solidFill>
                        <a:schemeClr val="accent6">
                          <a:lumMod val="50000"/>
                        </a:schemeClr>
                      </a:solidFill>
                    </a:endParaRPr>
                  </a:p>
                </p:txBody>
              </p:sp>
            </mc:Choice>
            <mc:Fallback>
              <p:sp>
                <p:nvSpPr>
                  <p:cNvPr id="31" name="文本框 30"/>
                  <p:cNvSpPr txBox="1">
                    <a:spLocks noRot="1" noChangeAspect="1" noMove="1" noResize="1" noEditPoints="1" noAdjustHandles="1" noChangeArrowheads="1" noChangeShapeType="1" noTextEdit="1"/>
                  </p:cNvSpPr>
                  <p:nvPr/>
                </p:nvSpPr>
                <p:spPr>
                  <a:xfrm>
                    <a:off x="9957356" y="2796928"/>
                    <a:ext cx="269881" cy="276999"/>
                  </a:xfrm>
                  <a:prstGeom prst="rect">
                    <a:avLst/>
                  </a:prstGeom>
                  <a:blipFill rotWithShape="1">
                    <a:blip r:embed="rId18"/>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57" name="文本框 56"/>
              <p:cNvSpPr txBox="1"/>
              <p:nvPr/>
            </p:nvSpPr>
            <p:spPr>
              <a:xfrm>
                <a:off x="416933" y="1613756"/>
                <a:ext cx="11404725" cy="2057871"/>
              </a:xfrm>
              <a:prstGeom prst="rect">
                <a:avLst/>
              </a:prstGeom>
              <a:noFill/>
            </p:spPr>
            <p:txBody>
              <a:bodyPr wrap="square">
                <a:spAutoFit/>
              </a:bodyPr>
              <a:lstStyle/>
              <a:p>
                <a:pPr algn="just">
                  <a:lnSpc>
                    <a:spcPct val="150000"/>
                  </a:lnSpc>
                </a:pPr>
                <a:r>
                  <a:rPr lang="zh-CN" altLang="zh-CN" sz="2000" dirty="0">
                    <a:latin typeface="宋体" pitchFamily="2" charset="-122"/>
                    <a:ea typeface="宋体" pitchFamily="2" charset="-122"/>
                  </a:rPr>
                  <a:t>复数全连接层由两个实数神经元组成</a:t>
                </a:r>
                <a:r>
                  <a:rPr lang="zh-CN" altLang="en-US" sz="2000" kern="100" dirty="0">
                    <a:effectLst/>
                    <a:latin typeface="宋体" pitchFamily="2" charset="-122"/>
                    <a:ea typeface="宋体" pitchFamily="2" charset="-122"/>
                    <a:cs typeface="Times New Roman" panose="02020503050405090304" pitchFamily="18" charset="0"/>
                  </a:rPr>
                  <a:t>。对于输入</a:t>
                </a:r>
                <a14:m>
                  <m:oMath xmlns:m="http://schemas.openxmlformats.org/officeDocument/2006/math">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𝑥</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𝑗𝑣</m:t>
                    </m:r>
                  </m:oMath>
                </a14:m>
                <a:r>
                  <a:rPr lang="zh-CN" altLang="en-US" sz="2000" kern="100" dirty="0">
                    <a:effectLst/>
                    <a:latin typeface="宋体" pitchFamily="2" charset="-122"/>
                    <a:ea typeface="宋体" pitchFamily="2" charset="-122"/>
                    <a:cs typeface="Times New Roman" panose="02020503050405090304" pitchFamily="18" charset="0"/>
                  </a:rPr>
                  <a:t>，权重矩阵</a:t>
                </a:r>
                <a14:m>
                  <m:oMath xmlns:m="http://schemas.openxmlformats.org/officeDocument/2006/math">
                    <m:r>
                      <a:rPr lang="en-US" altLang="zh-CN" sz="2000" b="0" i="1" kern="100">
                        <a:effectLst/>
                        <a:latin typeface="Cambria Math" panose="02040503050406030204" pitchFamily="18" charset="0"/>
                        <a:ea typeface="宋体" pitchFamily="2" charset="-122"/>
                        <a:cs typeface="Times New Roman" panose="02020503050405090304" pitchFamily="18" charset="0"/>
                      </a:rPr>
                      <m:t>𝐴</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2</m:t>
                        </m:r>
                      </m:sub>
                    </m:sSub>
                  </m:oMath>
                </a14:m>
                <a:r>
                  <a:rPr lang="zh-CN" altLang="en-US" sz="2000" kern="100" dirty="0">
                    <a:effectLst/>
                    <a:latin typeface="宋体" pitchFamily="2" charset="-122"/>
                    <a:ea typeface="宋体" pitchFamily="2" charset="-122"/>
                    <a:cs typeface="Times New Roman" panose="02020503050405090304" pitchFamily="18" charset="0"/>
                  </a:rPr>
                  <a:t>，偏置</a:t>
                </a:r>
                <a14:m>
                  <m:oMath xmlns:m="http://schemas.openxmlformats.org/officeDocument/2006/math">
                    <m:r>
                      <a:rPr lang="en-US" altLang="zh-CN" sz="2000" b="0" i="1" kern="100">
                        <a:effectLst/>
                        <a:latin typeface="Cambria Math" panose="02040503050406030204" pitchFamily="18" charset="0"/>
                        <a:ea typeface="宋体" pitchFamily="2" charset="-122"/>
                        <a:cs typeface="Times New Roman" panose="02020503050405090304" pitchFamily="18" charset="0"/>
                      </a:rPr>
                      <m:t>𝑏</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2</m:t>
                        </m:r>
                      </m:sub>
                    </m:sSub>
                  </m:oMath>
                </a14:m>
                <a:r>
                  <a:rPr lang="zh-CN" altLang="en-US" sz="2000" kern="100" dirty="0">
                    <a:effectLst/>
                    <a:latin typeface="宋体" pitchFamily="2" charset="-122"/>
                    <a:ea typeface="宋体" pitchFamily="2" charset="-122"/>
                    <a:cs typeface="Times New Roman" panose="02020503050405090304" pitchFamily="18" charset="0"/>
                  </a:rPr>
                  <a:t>，激活函数为</a:t>
                </a:r>
                <a:r>
                  <a:rPr lang="en-US" altLang="zh-CN" sz="2000" kern="100" dirty="0">
                    <a:effectLst/>
                    <a:latin typeface="宋体" pitchFamily="2" charset="-122"/>
                    <a:ea typeface="宋体" pitchFamily="2" charset="-122"/>
                    <a:cs typeface="Times New Roman" panose="02020503050405090304" pitchFamily="18" charset="0"/>
                  </a:rPr>
                  <a:t>ReLU, </a:t>
                </a:r>
                <a:r>
                  <a:rPr lang="zh-CN" altLang="en-US" sz="2000" kern="100" dirty="0">
                    <a:effectLst/>
                    <a:latin typeface="宋体" pitchFamily="2" charset="-122"/>
                    <a:ea typeface="宋体" pitchFamily="2" charset="-122"/>
                    <a:cs typeface="Times New Roman" panose="02020503050405090304" pitchFamily="18" charset="0"/>
                  </a:rPr>
                  <a:t>复数全连接层</a:t>
                </a:r>
                <a:r>
                  <a:rPr lang="zh-CN" altLang="en-US" sz="2000" kern="100" dirty="0">
                    <a:latin typeface="宋体" pitchFamily="2" charset="-122"/>
                    <a:ea typeface="宋体" pitchFamily="2" charset="-122"/>
                    <a:cs typeface="Times New Roman" panose="02020503050405090304" pitchFamily="18" charset="0"/>
                  </a:rPr>
                  <a:t>的输出为</a:t>
                </a:r>
                <a14:m>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e>
                      <m:sup>
                        <m:r>
                          <a:rPr lang="en-US" altLang="zh-CN" sz="2000" b="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b="0" i="1" kern="100">
                        <a:effectLst/>
                        <a:latin typeface="Cambria Math" panose="02040503050406030204" pitchFamily="18" charset="0"/>
                        <a:ea typeface="宋体" pitchFamily="2" charset="-122"/>
                        <a:cs typeface="Times New Roman" panose="02020503050405090304" pitchFamily="18"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𝑢</m:t>
                        </m:r>
                      </m:e>
                      <m:sup>
                        <m:r>
                          <a:rPr lang="en-US" altLang="zh-CN" sz="2000" b="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𝑣</m:t>
                        </m:r>
                      </m:e>
                      <m:sup>
                        <m:r>
                          <a:rPr lang="en-US" altLang="zh-CN" sz="2000" b="0" i="1" kern="100" smtClean="0">
                            <a:effectLst/>
                            <a:latin typeface="Cambria Math" panose="02040503050406030204" pitchFamily="18" charset="0"/>
                            <a:ea typeface="宋体" pitchFamily="2" charset="-122"/>
                            <a:cs typeface="Times New Roman" panose="02020503050405090304" pitchFamily="18" charset="0"/>
                          </a:rPr>
                          <m:t>′</m:t>
                        </m:r>
                      </m:sup>
                    </m:sSup>
                  </m:oMath>
                </a14:m>
                <a:endParaRPr lang="zh-CN" altLang="zh-CN" sz="2000" kern="100" dirty="0">
                  <a:effectLst/>
                  <a:latin typeface="宋体" pitchFamily="2" charset="-122"/>
                  <a:ea typeface="宋体" pitchFamily="2" charset="-122"/>
                  <a:cs typeface="Times New Roman" panose="0202050305040509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𝑢</m:t>
                          </m:r>
                        </m:e>
                        <m:sup>
                          <m:r>
                            <a:rPr lang="en-US" altLang="zh-CN" sz="200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smtClean="0">
                          <a:effectLst/>
                          <a:latin typeface="Cambria Math" panose="02040503050406030204" pitchFamily="18" charset="0"/>
                          <a:ea typeface="宋体" pitchFamily="2" charset="-122"/>
                          <a:cs typeface="Times New Roman" panose="02020503050405090304" pitchFamily="18" charset="0"/>
                        </a:rPr>
                        <m:t>𝑅𝑒𝐿𝑈</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i="1" kern="100">
                              <a:effectLst/>
                              <a:latin typeface="Cambria Math" panose="02040503050406030204" pitchFamily="18" charset="0"/>
                              <a:ea typeface="宋体" pitchFamily="2" charset="-122"/>
                              <a:cs typeface="Times New Roman" panose="02020503050405090304" pitchFamily="18" charset="0"/>
                            </a:rPr>
                            <m:t>𝑅𝑒</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r>
                                <a:rPr lang="en-US" altLang="zh-CN" sz="2000" i="1" kern="100">
                                  <a:effectLst/>
                                  <a:latin typeface="Cambria Math" panose="02040503050406030204" pitchFamily="18" charset="0"/>
                                  <a:ea typeface="宋体" pitchFamily="2" charset="-122"/>
                                  <a:cs typeface="Times New Roman" panose="02020503050405090304" pitchFamily="18" charset="0"/>
                                </a:rPr>
                                <m:t>𝐴</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𝑏</m:t>
                              </m:r>
                            </m:e>
                          </m:d>
                        </m:e>
                      </m:d>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𝑣</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sSub>
                        <m:sSubPr>
                          <m:ctrlPr>
                            <a:rPr lang="en-US" altLang="zh-CN" sz="2000" b="0" i="1" kern="100" smtClean="0">
                              <a:effectLst/>
                              <a:latin typeface="Cambria Math" panose="02040503050406030204" pitchFamily="18" charset="0"/>
                              <a:ea typeface="宋体" pitchFamily="2" charset="-122"/>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smtClean="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oMath>
                  </m:oMathPara>
                </a14:m>
                <a:endParaRPr lang="zh-CN" altLang="zh-CN" sz="2000" kern="100" dirty="0">
                  <a:effectLst/>
                  <a:latin typeface="Times New Roman" panose="02020503050405090304" pitchFamily="18" charset="0"/>
                  <a:ea typeface="微软雅黑" charset="-122"/>
                  <a:cs typeface="Times New Roman" panose="0202050305040509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𝑣</m:t>
                          </m:r>
                        </m:e>
                        <m:sup>
                          <m:r>
                            <a:rPr lang="en-US" altLang="zh-CN" sz="200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i="1" kern="100">
                              <a:effectLst/>
                              <a:latin typeface="Cambria Math" panose="02040503050406030204" pitchFamily="18" charset="0"/>
                              <a:ea typeface="宋体" pitchFamily="2" charset="-122"/>
                              <a:cs typeface="Times New Roman" panose="02020503050405090304" pitchFamily="18" charset="0"/>
                            </a:rPr>
                            <m:t>𝐼𝑚</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r>
                                <a:rPr lang="en-US" altLang="zh-CN" sz="2000" i="1" kern="100">
                                  <a:effectLst/>
                                  <a:latin typeface="Cambria Math" panose="02040503050406030204" pitchFamily="18" charset="0"/>
                                  <a:ea typeface="宋体" pitchFamily="2" charset="-122"/>
                                  <a:cs typeface="Times New Roman" panose="02020503050405090304" pitchFamily="18" charset="0"/>
                                </a:rPr>
                                <m:t>𝐴</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𝑏</m:t>
                              </m:r>
                            </m:e>
                          </m:d>
                        </m:e>
                      </m:d>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sSub>
                        <m:sSubPr>
                          <m:ctrlPr>
                            <a:rPr lang="zh-CN" altLang="zh-CN" sz="2000" i="1" kern="100" smtClean="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𝑣</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oMath>
                  </m:oMathPara>
                </a14:m>
                <a:endParaRPr lang="zh-CN" altLang="zh-CN" sz="2000" kern="100" dirty="0">
                  <a:effectLst/>
                  <a:latin typeface="Times New Roman" panose="02020503050405090304" pitchFamily="18" charset="0"/>
                  <a:ea typeface="微软雅黑" charset="-122"/>
                  <a:cs typeface="Times New Roman" panose="02020503050405090304" pitchFamily="18" charset="0"/>
                </a:endParaRPr>
              </a:p>
            </p:txBody>
          </p:sp>
        </mc:Choice>
        <mc:Fallback>
          <p:sp>
            <p:nvSpPr>
              <p:cNvPr id="57" name="文本框 56"/>
              <p:cNvSpPr txBox="1">
                <a:spLocks noRot="1" noChangeAspect="1" noMove="1" noResize="1" noEditPoints="1" noAdjustHandles="1" noChangeArrowheads="1" noChangeShapeType="1" noTextEdit="1"/>
              </p:cNvSpPr>
              <p:nvPr/>
            </p:nvSpPr>
            <p:spPr>
              <a:xfrm>
                <a:off x="416933" y="1613756"/>
                <a:ext cx="11404725" cy="2057871"/>
              </a:xfrm>
              <a:prstGeom prst="rect">
                <a:avLst/>
              </a:prstGeom>
              <a:blipFill rotWithShape="1">
                <a:blip r:embed="rId19"/>
                <a:stretch>
                  <a:fillRect l="-3" t="-11" r="4" b="-6385"/>
                </a:stretch>
              </a:blipFill>
            </p:spPr>
            <p:txBody>
              <a:bodyPr/>
              <a:lstStyle/>
              <a:p>
                <a:r>
                  <a:rPr lang="zh-CN" altLang="en-US">
                    <a:noFill/>
                  </a:rPr>
                  <a:t> </a:t>
                </a:r>
              </a:p>
            </p:txBody>
          </p:sp>
        </mc:Fallback>
      </mc:AlternateContent>
      <p:sp>
        <p:nvSpPr>
          <p:cNvPr id="58" name="内容占位符 23"/>
          <p:cNvSpPr txBox="1"/>
          <p:nvPr/>
        </p:nvSpPr>
        <p:spPr>
          <a:xfrm>
            <a:off x="381368" y="1142440"/>
            <a:ext cx="11398489"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0"/>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(2)</a:t>
            </a:r>
            <a:r>
              <a:rPr lang="zh-CN" altLang="en-US" b="1" dirty="0">
                <a:latin typeface="宋体" pitchFamily="2" charset="-122"/>
                <a:ea typeface="宋体" pitchFamily="2" charset="-122"/>
                <a:cs typeface="Calibri" panose="020F0502020204030204" pitchFamily="34" charset="0"/>
              </a:rPr>
              <a:t>复值卷积神经网络</a:t>
            </a:r>
            <a:endParaRPr lang="en-US" altLang="zh-CN" sz="2000"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五、未来展望</a:t>
            </a:r>
            <a:endParaRPr lang="zh-CN" altLang="en-US" dirty="0"/>
          </a:p>
        </p:txBody>
      </p:sp>
      <p:sp>
        <p:nvSpPr>
          <p:cNvPr id="4" name="矩形 3"/>
          <p:cNvSpPr/>
          <p:nvPr/>
        </p:nvSpPr>
        <p:spPr>
          <a:xfrm>
            <a:off x="1125411" y="2405103"/>
            <a:ext cx="1174376" cy="2904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数据收集</a:t>
            </a:r>
            <a:endParaRPr lang="zh-CN" altLang="en-US" b="1" dirty="0">
              <a:solidFill>
                <a:schemeClr val="tx1"/>
              </a:solidFill>
            </a:endParaRPr>
          </a:p>
        </p:txBody>
      </p:sp>
      <p:sp>
        <p:nvSpPr>
          <p:cNvPr id="5" name="矩形 4"/>
          <p:cNvSpPr/>
          <p:nvPr/>
        </p:nvSpPr>
        <p:spPr>
          <a:xfrm>
            <a:off x="4347626" y="2404040"/>
            <a:ext cx="2257687" cy="5961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模型训练</a:t>
            </a:r>
            <a:endParaRPr lang="zh-CN" altLang="en-US" b="1" dirty="0">
              <a:solidFill>
                <a:schemeClr val="tx1"/>
              </a:solidFill>
            </a:endParaRPr>
          </a:p>
        </p:txBody>
      </p:sp>
      <p:sp>
        <p:nvSpPr>
          <p:cNvPr id="6" name="矩形 5"/>
          <p:cNvSpPr/>
          <p:nvPr/>
        </p:nvSpPr>
        <p:spPr>
          <a:xfrm>
            <a:off x="4347626" y="3559308"/>
            <a:ext cx="2257687" cy="5961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模型管理</a:t>
            </a:r>
            <a:endParaRPr lang="zh-CN" altLang="en-US" b="1" dirty="0">
              <a:solidFill>
                <a:schemeClr val="tx1"/>
              </a:solidFill>
            </a:endParaRPr>
          </a:p>
        </p:txBody>
      </p:sp>
      <p:sp>
        <p:nvSpPr>
          <p:cNvPr id="7" name="矩形 6"/>
          <p:cNvSpPr/>
          <p:nvPr/>
        </p:nvSpPr>
        <p:spPr>
          <a:xfrm>
            <a:off x="4347626" y="4713514"/>
            <a:ext cx="2257687" cy="5961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模型推理</a:t>
            </a:r>
            <a:endParaRPr lang="zh-CN" altLang="en-US" b="1" dirty="0">
              <a:solidFill>
                <a:schemeClr val="tx1"/>
              </a:solidFill>
            </a:endParaRPr>
          </a:p>
        </p:txBody>
      </p:sp>
      <p:sp>
        <p:nvSpPr>
          <p:cNvPr id="8" name="矩形 7"/>
          <p:cNvSpPr/>
          <p:nvPr/>
        </p:nvSpPr>
        <p:spPr>
          <a:xfrm>
            <a:off x="8305544" y="3574225"/>
            <a:ext cx="1797423" cy="5961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模型存储</a:t>
            </a:r>
            <a:endParaRPr lang="zh-CN" altLang="en-US" b="1" dirty="0">
              <a:solidFill>
                <a:schemeClr val="tx1"/>
              </a:solidFill>
            </a:endParaRPr>
          </a:p>
        </p:txBody>
      </p:sp>
      <p:cxnSp>
        <p:nvCxnSpPr>
          <p:cNvPr id="9" name="直接箭头连接符 8"/>
          <p:cNvCxnSpPr/>
          <p:nvPr/>
        </p:nvCxnSpPr>
        <p:spPr>
          <a:xfrm>
            <a:off x="2299787" y="2702117"/>
            <a:ext cx="20887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2921332" y="2404040"/>
            <a:ext cx="902811" cy="307777"/>
          </a:xfrm>
          <a:prstGeom prst="rect">
            <a:avLst/>
          </a:prstGeom>
          <a:noFill/>
        </p:spPr>
        <p:txBody>
          <a:bodyPr wrap="none" rtlCol="0">
            <a:spAutoFit/>
          </a:bodyPr>
          <a:lstStyle/>
          <a:p>
            <a:r>
              <a:rPr lang="zh-CN" altLang="en-US" sz="1400" dirty="0">
                <a:latin typeface="宋体" pitchFamily="2" charset="-122"/>
                <a:ea typeface="宋体" pitchFamily="2" charset="-122"/>
              </a:rPr>
              <a:t>训练数据</a:t>
            </a:r>
            <a:endParaRPr lang="zh-CN" altLang="en-US" sz="1400" dirty="0">
              <a:latin typeface="宋体" pitchFamily="2" charset="-122"/>
              <a:ea typeface="宋体" pitchFamily="2" charset="-122"/>
            </a:endParaRPr>
          </a:p>
        </p:txBody>
      </p:sp>
      <p:cxnSp>
        <p:nvCxnSpPr>
          <p:cNvPr id="11" name="直接箭头连接符 10"/>
          <p:cNvCxnSpPr/>
          <p:nvPr/>
        </p:nvCxnSpPr>
        <p:spPr>
          <a:xfrm>
            <a:off x="2299787" y="3892638"/>
            <a:ext cx="20887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2879630" y="3585201"/>
            <a:ext cx="902811" cy="307777"/>
          </a:xfrm>
          <a:prstGeom prst="rect">
            <a:avLst/>
          </a:prstGeom>
          <a:noFill/>
        </p:spPr>
        <p:txBody>
          <a:bodyPr wrap="none" rtlCol="0">
            <a:spAutoFit/>
          </a:bodyPr>
          <a:lstStyle/>
          <a:p>
            <a:r>
              <a:rPr lang="zh-CN" altLang="en-US" sz="1400" dirty="0">
                <a:latin typeface="宋体" pitchFamily="2" charset="-122"/>
                <a:ea typeface="宋体" pitchFamily="2" charset="-122"/>
              </a:rPr>
              <a:t>管理数据</a:t>
            </a:r>
            <a:endParaRPr lang="zh-CN" altLang="en-US" sz="1400" dirty="0">
              <a:latin typeface="宋体" pitchFamily="2" charset="-122"/>
              <a:ea typeface="宋体" pitchFamily="2" charset="-122"/>
            </a:endParaRPr>
          </a:p>
        </p:txBody>
      </p:sp>
      <p:cxnSp>
        <p:nvCxnSpPr>
          <p:cNvPr id="13" name="直接箭头连接符 12"/>
          <p:cNvCxnSpPr/>
          <p:nvPr/>
        </p:nvCxnSpPr>
        <p:spPr>
          <a:xfrm>
            <a:off x="2299787" y="5002229"/>
            <a:ext cx="20887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2879630" y="4690557"/>
            <a:ext cx="902811" cy="307777"/>
          </a:xfrm>
          <a:prstGeom prst="rect">
            <a:avLst/>
          </a:prstGeom>
          <a:noFill/>
        </p:spPr>
        <p:txBody>
          <a:bodyPr wrap="none" rtlCol="0">
            <a:spAutoFit/>
          </a:bodyPr>
          <a:lstStyle/>
          <a:p>
            <a:r>
              <a:rPr lang="zh-CN" altLang="en-US" sz="1400" dirty="0">
                <a:latin typeface="宋体" pitchFamily="2" charset="-122"/>
                <a:ea typeface="宋体" pitchFamily="2" charset="-122"/>
              </a:rPr>
              <a:t>推理数据</a:t>
            </a:r>
            <a:endParaRPr lang="zh-CN" altLang="en-US" sz="1400" dirty="0">
              <a:latin typeface="宋体" pitchFamily="2" charset="-122"/>
              <a:ea typeface="宋体" pitchFamily="2" charset="-122"/>
            </a:endParaRPr>
          </a:p>
        </p:txBody>
      </p:sp>
      <p:cxnSp>
        <p:nvCxnSpPr>
          <p:cNvPr id="15" name="直接箭头连接符 14"/>
          <p:cNvCxnSpPr/>
          <p:nvPr/>
        </p:nvCxnSpPr>
        <p:spPr>
          <a:xfrm flipV="1">
            <a:off x="5517408" y="3000193"/>
            <a:ext cx="0" cy="559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762695" y="3125331"/>
            <a:ext cx="1911283" cy="307777"/>
          </a:xfrm>
          <a:prstGeom prst="rect">
            <a:avLst/>
          </a:prstGeom>
          <a:noFill/>
        </p:spPr>
        <p:txBody>
          <a:bodyPr wrap="square" rtlCol="0">
            <a:spAutoFit/>
          </a:bodyPr>
          <a:lstStyle/>
          <a:p>
            <a:r>
              <a:rPr lang="zh-CN" altLang="en-US" sz="1400" dirty="0">
                <a:latin typeface="宋体" pitchFamily="2" charset="-122"/>
                <a:ea typeface="宋体" pitchFamily="2" charset="-122"/>
              </a:rPr>
              <a:t>效果反馈</a:t>
            </a:r>
            <a:r>
              <a:rPr lang="en-US" altLang="zh-CN" sz="1400" dirty="0">
                <a:latin typeface="宋体" pitchFamily="2" charset="-122"/>
                <a:ea typeface="宋体" pitchFamily="2" charset="-122"/>
              </a:rPr>
              <a:t>/</a:t>
            </a:r>
            <a:r>
              <a:rPr lang="zh-CN" altLang="en-US" sz="1400" dirty="0">
                <a:latin typeface="宋体" pitchFamily="2" charset="-122"/>
                <a:ea typeface="宋体" pitchFamily="2" charset="-122"/>
              </a:rPr>
              <a:t>再训练请求</a:t>
            </a:r>
            <a:endParaRPr lang="zh-CN" altLang="en-US" dirty="0">
              <a:latin typeface="宋体" pitchFamily="2" charset="-122"/>
              <a:ea typeface="宋体" pitchFamily="2" charset="-122"/>
            </a:endParaRPr>
          </a:p>
        </p:txBody>
      </p:sp>
      <p:cxnSp>
        <p:nvCxnSpPr>
          <p:cNvPr id="17" name="直接箭头连接符 16"/>
          <p:cNvCxnSpPr/>
          <p:nvPr/>
        </p:nvCxnSpPr>
        <p:spPr>
          <a:xfrm flipV="1">
            <a:off x="5129967" y="4155461"/>
            <a:ext cx="0" cy="558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883825" y="4163314"/>
            <a:ext cx="0" cy="55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4227156" y="4293545"/>
            <a:ext cx="902811" cy="307777"/>
          </a:xfrm>
          <a:prstGeom prst="rect">
            <a:avLst/>
          </a:prstGeom>
          <a:noFill/>
        </p:spPr>
        <p:txBody>
          <a:bodyPr wrap="none" rtlCol="0">
            <a:spAutoFit/>
          </a:bodyPr>
          <a:lstStyle/>
          <a:p>
            <a:r>
              <a:rPr lang="zh-CN" altLang="en-US" sz="1400" dirty="0">
                <a:latin typeface="宋体" pitchFamily="2" charset="-122"/>
                <a:ea typeface="宋体" pitchFamily="2" charset="-122"/>
              </a:rPr>
              <a:t>推理输出</a:t>
            </a:r>
            <a:endParaRPr lang="zh-CN" altLang="en-US" dirty="0">
              <a:latin typeface="宋体" pitchFamily="2" charset="-122"/>
              <a:ea typeface="宋体" pitchFamily="2" charset="-122"/>
            </a:endParaRPr>
          </a:p>
        </p:txBody>
      </p:sp>
      <p:sp>
        <p:nvSpPr>
          <p:cNvPr id="20" name="文本框 19"/>
          <p:cNvSpPr txBox="1"/>
          <p:nvPr/>
        </p:nvSpPr>
        <p:spPr>
          <a:xfrm>
            <a:off x="5883825" y="4293545"/>
            <a:ext cx="902811" cy="307777"/>
          </a:xfrm>
          <a:prstGeom prst="rect">
            <a:avLst/>
          </a:prstGeom>
          <a:noFill/>
        </p:spPr>
        <p:txBody>
          <a:bodyPr wrap="none" rtlCol="0">
            <a:spAutoFit/>
          </a:bodyPr>
          <a:lstStyle/>
          <a:p>
            <a:r>
              <a:rPr lang="zh-CN" altLang="en-US" sz="1400" dirty="0">
                <a:latin typeface="宋体" pitchFamily="2" charset="-122"/>
                <a:ea typeface="宋体" pitchFamily="2" charset="-122"/>
              </a:rPr>
              <a:t>管理指令</a:t>
            </a:r>
            <a:endParaRPr lang="zh-CN" altLang="en-US" dirty="0">
              <a:latin typeface="宋体" pitchFamily="2" charset="-122"/>
              <a:ea typeface="宋体" pitchFamily="2" charset="-122"/>
            </a:endParaRPr>
          </a:p>
        </p:txBody>
      </p:sp>
      <p:cxnSp>
        <p:nvCxnSpPr>
          <p:cNvPr id="21" name="连接符: 肘形 20"/>
          <p:cNvCxnSpPr>
            <a:stCxn id="5" idx="3"/>
            <a:endCxn id="8" idx="0"/>
          </p:cNvCxnSpPr>
          <p:nvPr/>
        </p:nvCxnSpPr>
        <p:spPr>
          <a:xfrm>
            <a:off x="6605313" y="2702117"/>
            <a:ext cx="2598943" cy="87210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stCxn id="7" idx="3"/>
            <a:endCxn id="8" idx="2"/>
          </p:cNvCxnSpPr>
          <p:nvPr/>
        </p:nvCxnSpPr>
        <p:spPr>
          <a:xfrm flipV="1">
            <a:off x="6605313" y="4170378"/>
            <a:ext cx="2598943" cy="84121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6" idx="3"/>
            <a:endCxn id="8" idx="1"/>
          </p:cNvCxnSpPr>
          <p:nvPr/>
        </p:nvCxnSpPr>
        <p:spPr>
          <a:xfrm>
            <a:off x="6605313" y="3857385"/>
            <a:ext cx="1700231" cy="14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7215622" y="2394339"/>
            <a:ext cx="1351652" cy="307777"/>
          </a:xfrm>
          <a:prstGeom prst="rect">
            <a:avLst/>
          </a:prstGeom>
          <a:noFill/>
        </p:spPr>
        <p:txBody>
          <a:bodyPr wrap="none" rtlCol="0">
            <a:spAutoFit/>
          </a:bodyPr>
          <a:lstStyle/>
          <a:p>
            <a:r>
              <a:rPr lang="zh-CN" altLang="en-US" sz="1400" dirty="0">
                <a:latin typeface="宋体" pitchFamily="2" charset="-122"/>
                <a:ea typeface="宋体" pitchFamily="2" charset="-122"/>
              </a:rPr>
              <a:t>训练</a:t>
            </a:r>
            <a:r>
              <a:rPr lang="en-US" altLang="zh-CN" sz="1400" dirty="0">
                <a:latin typeface="宋体" pitchFamily="2" charset="-122"/>
                <a:ea typeface="宋体" pitchFamily="2" charset="-122"/>
              </a:rPr>
              <a:t>/</a:t>
            </a:r>
            <a:r>
              <a:rPr lang="zh-CN" altLang="en-US" sz="1400" dirty="0">
                <a:latin typeface="宋体" pitchFamily="2" charset="-122"/>
                <a:ea typeface="宋体" pitchFamily="2" charset="-122"/>
              </a:rPr>
              <a:t>更新模型</a:t>
            </a:r>
            <a:endParaRPr lang="zh-CN" altLang="en-US" dirty="0">
              <a:latin typeface="宋体" pitchFamily="2" charset="-122"/>
              <a:ea typeface="宋体" pitchFamily="2" charset="-122"/>
            </a:endParaRPr>
          </a:p>
        </p:txBody>
      </p:sp>
      <p:sp>
        <p:nvSpPr>
          <p:cNvPr id="25" name="文本框 24"/>
          <p:cNvSpPr txBox="1"/>
          <p:nvPr/>
        </p:nvSpPr>
        <p:spPr>
          <a:xfrm>
            <a:off x="7215622" y="5006741"/>
            <a:ext cx="1351652" cy="307777"/>
          </a:xfrm>
          <a:prstGeom prst="rect">
            <a:avLst/>
          </a:prstGeom>
          <a:noFill/>
        </p:spPr>
        <p:txBody>
          <a:bodyPr wrap="none" rtlCol="0">
            <a:spAutoFit/>
          </a:bodyPr>
          <a:lstStyle/>
          <a:p>
            <a:r>
              <a:rPr lang="zh-CN" altLang="en-US" sz="1400" dirty="0">
                <a:latin typeface="宋体" pitchFamily="2" charset="-122"/>
                <a:ea typeface="宋体" pitchFamily="2" charset="-122"/>
              </a:rPr>
              <a:t>模型转移</a:t>
            </a:r>
            <a:r>
              <a:rPr lang="en-US" altLang="zh-CN" sz="1400" dirty="0">
                <a:latin typeface="宋体" pitchFamily="2" charset="-122"/>
                <a:ea typeface="宋体" pitchFamily="2" charset="-122"/>
              </a:rPr>
              <a:t>/</a:t>
            </a:r>
            <a:r>
              <a:rPr lang="zh-CN" altLang="en-US" sz="1400" dirty="0">
                <a:latin typeface="宋体" pitchFamily="2" charset="-122"/>
                <a:ea typeface="宋体" pitchFamily="2" charset="-122"/>
              </a:rPr>
              <a:t>交付</a:t>
            </a:r>
            <a:endParaRPr lang="zh-CN" altLang="en-US" sz="1400" dirty="0">
              <a:latin typeface="宋体" pitchFamily="2" charset="-122"/>
              <a:ea typeface="宋体" pitchFamily="2" charset="-122"/>
            </a:endParaRPr>
          </a:p>
        </p:txBody>
      </p:sp>
      <p:sp>
        <p:nvSpPr>
          <p:cNvPr id="26" name="文本框 25"/>
          <p:cNvSpPr txBox="1"/>
          <p:nvPr/>
        </p:nvSpPr>
        <p:spPr>
          <a:xfrm>
            <a:off x="6617261" y="3564524"/>
            <a:ext cx="1710725" cy="307777"/>
          </a:xfrm>
          <a:prstGeom prst="rect">
            <a:avLst/>
          </a:prstGeom>
          <a:noFill/>
        </p:spPr>
        <p:txBody>
          <a:bodyPr wrap="none" rtlCol="0">
            <a:spAutoFit/>
          </a:bodyPr>
          <a:lstStyle/>
          <a:p>
            <a:r>
              <a:rPr lang="zh-CN" altLang="en-US" sz="1400" dirty="0">
                <a:latin typeface="宋体" pitchFamily="2" charset="-122"/>
                <a:ea typeface="宋体" pitchFamily="2" charset="-122"/>
              </a:rPr>
              <a:t>模型转移</a:t>
            </a:r>
            <a:r>
              <a:rPr lang="en-US" altLang="zh-CN" sz="1400" dirty="0">
                <a:latin typeface="宋体" pitchFamily="2" charset="-122"/>
                <a:ea typeface="宋体" pitchFamily="2" charset="-122"/>
              </a:rPr>
              <a:t>/</a:t>
            </a:r>
            <a:r>
              <a:rPr lang="zh-CN" altLang="en-US" sz="1400" dirty="0">
                <a:latin typeface="宋体" pitchFamily="2" charset="-122"/>
                <a:ea typeface="宋体" pitchFamily="2" charset="-122"/>
              </a:rPr>
              <a:t>交付请求</a:t>
            </a:r>
            <a:endParaRPr lang="zh-CN" altLang="en-US" sz="1400" dirty="0">
              <a:latin typeface="宋体" pitchFamily="2" charset="-122"/>
              <a:ea typeface="宋体" pitchFamily="2" charset="-122"/>
            </a:endParaRPr>
          </a:p>
        </p:txBody>
      </p:sp>
      <p:sp>
        <p:nvSpPr>
          <p:cNvPr id="27" name="内容占位符 23"/>
          <p:cNvSpPr txBox="1"/>
          <p:nvPr/>
        </p:nvSpPr>
        <p:spPr>
          <a:xfrm>
            <a:off x="381368" y="1142440"/>
            <a:ext cx="11398489"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(3)</a:t>
            </a:r>
            <a:r>
              <a:rPr lang="zh-CN" altLang="en-US" b="1" dirty="0">
                <a:latin typeface="宋体" pitchFamily="2" charset="-122"/>
                <a:ea typeface="宋体" pitchFamily="2" charset="-122"/>
                <a:cs typeface="Calibri" panose="020F0502020204030204" pitchFamily="34" charset="0"/>
              </a:rPr>
              <a:t>全生命周期</a:t>
            </a:r>
            <a:endParaRPr lang="en-US" altLang="zh-CN"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endParaRPr lang="zh-CN" altLang="en-US" dirty="0"/>
          </a:p>
        </p:txBody>
      </p:sp>
      <mc:AlternateContent xmlns:mc="http://schemas.openxmlformats.org/markup-compatibility/2006">
        <mc:Choice xmlns:a14="http://schemas.microsoft.com/office/drawing/2010/main" Requires="a14">
          <p:sp>
            <p:nvSpPr>
              <p:cNvPr id="24" name="内容占位符 23"/>
              <p:cNvSpPr>
                <a:spLocks noGrp="1"/>
              </p:cNvSpPr>
              <p:nvPr>
                <p:ph sz="quarter" idx="10"/>
              </p:nvPr>
            </p:nvSpPr>
            <p:spPr/>
            <p:txBody>
              <a:bodyPr>
                <a:normAutofit/>
              </a:bodyPr>
              <a:lstStyle/>
              <a:p>
                <a:r>
                  <a:rPr lang="zh-CN" altLang="en-US" dirty="0">
                    <a:latin typeface="宋体" pitchFamily="2" charset="-122"/>
                    <a:ea typeface="宋体" pitchFamily="2" charset="-122"/>
                    <a:cs typeface="Calibri" panose="020F0502020204030204" pitchFamily="34" charset="0"/>
                  </a:rPr>
                  <a:t>信道预测的目标是根据历史的信道状态信息来预测未来一段时间内的信道状态信息。若以</a:t>
                </a:r>
                <a:r>
                  <a:rPr lang="en-US" altLang="zh-CN" dirty="0" err="1">
                    <a:latin typeface="宋体" pitchFamily="2" charset="-122"/>
                    <a:ea typeface="宋体" pitchFamily="2" charset="-122"/>
                    <a:cs typeface="Calibri" panose="020F0502020204030204" pitchFamily="34" charset="0"/>
                  </a:rPr>
                  <a:t>Xt</a:t>
                </a:r>
                <a:r>
                  <a:rPr lang="zh-CN" altLang="en-US" dirty="0">
                    <a:latin typeface="宋体" pitchFamily="2" charset="-122"/>
                    <a:ea typeface="宋体" pitchFamily="2" charset="-122"/>
                    <a:cs typeface="Calibri" panose="020F0502020204030204" pitchFamily="34" charset="0"/>
                  </a:rPr>
                  <a:t>表示</a:t>
                </a:r>
                <a:r>
                  <a:rPr lang="en-US" altLang="zh-CN" dirty="0">
                    <a:latin typeface="宋体" pitchFamily="2" charset="-122"/>
                    <a:ea typeface="宋体" pitchFamily="2" charset="-122"/>
                    <a:cs typeface="Calibri" panose="020F0502020204030204" pitchFamily="34" charset="0"/>
                  </a:rPr>
                  <a:t>t</a:t>
                </a:r>
                <a:r>
                  <a:rPr lang="zh-CN" altLang="en-US" dirty="0">
                    <a:latin typeface="宋体" pitchFamily="2" charset="-122"/>
                    <a:ea typeface="宋体" pitchFamily="2" charset="-122"/>
                    <a:cs typeface="Calibri" panose="020F0502020204030204" pitchFamily="34" charset="0"/>
                  </a:rPr>
                  <a:t>时刻的信道状态信息，</a:t>
                </a:r>
                <a:r>
                  <a:rPr lang="en-US" altLang="zh-CN" dirty="0">
                    <a:latin typeface="宋体" pitchFamily="2" charset="-122"/>
                    <a:ea typeface="宋体" pitchFamily="2" charset="-122"/>
                    <a:cs typeface="Calibri" panose="020F0502020204030204" pitchFamily="34" charset="0"/>
                  </a:rPr>
                  <a:t>G</a:t>
                </a:r>
                <a:r>
                  <a:rPr lang="zh-CN" altLang="en-US" dirty="0">
                    <a:latin typeface="宋体" pitchFamily="2" charset="-122"/>
                    <a:ea typeface="宋体" pitchFamily="2" charset="-122"/>
                    <a:cs typeface="Calibri" panose="020F0502020204030204" pitchFamily="34" charset="0"/>
                  </a:rPr>
                  <a:t>表示预测模型，</a:t>
                </a:r>
                <a:r>
                  <a:rPr lang="en-US" altLang="zh-CN" dirty="0">
                    <a:latin typeface="宋体" pitchFamily="2" charset="-122"/>
                    <a:ea typeface="宋体" pitchFamily="2" charset="-122"/>
                    <a:cs typeface="Calibri" panose="020F0502020204030204" pitchFamily="34" charset="0"/>
                  </a:rPr>
                  <a:t>k</a:t>
                </a:r>
                <a:r>
                  <a:rPr lang="zh-CN" altLang="en-US" dirty="0">
                    <a:latin typeface="宋体" pitchFamily="2" charset="-122"/>
                    <a:ea typeface="宋体" pitchFamily="2" charset="-122"/>
                    <a:cs typeface="Calibri" panose="020F0502020204030204" pitchFamily="34" charset="0"/>
                  </a:rPr>
                  <a:t>表示多步预测的预测长度，</a:t>
                </a:r>
                <a:r>
                  <a:rPr lang="en-US" altLang="zh-CN" dirty="0">
                    <a:latin typeface="宋体" pitchFamily="2" charset="-122"/>
                    <a:ea typeface="宋体" pitchFamily="2" charset="-122"/>
                    <a:cs typeface="Calibri" panose="020F0502020204030204" pitchFamily="34" charset="0"/>
                  </a:rPr>
                  <a:t>L</a:t>
                </a:r>
                <a:r>
                  <a:rPr lang="zh-CN" altLang="en-US" dirty="0">
                    <a:latin typeface="宋体" pitchFamily="2" charset="-122"/>
                    <a:ea typeface="宋体" pitchFamily="2" charset="-122"/>
                    <a:cs typeface="Calibri" panose="020F0502020204030204" pitchFamily="34" charset="0"/>
                  </a:rPr>
                  <a:t>表示历史信道状态信息的输入长度，则可将任务表示为：</a:t>
                </a:r>
                <a:endParaRPr lang="en-US" altLang="zh-CN" dirty="0">
                  <a:latin typeface="宋体" pitchFamily="2" charset="-122"/>
                  <a:ea typeface="宋体" pitchFamily="2" charset="-122"/>
                  <a:cs typeface="Calibri" panose="020F0502020204030204" pitchFamily="34" charset="0"/>
                </a:endParaRPr>
              </a:p>
              <a:p>
                <a:pPr marL="0" indent="0">
                  <a:buNone/>
                </a:pPr>
                <a:endParaRPr lang="zh-CN" altLang="en-US" dirty="0">
                  <a:latin typeface="宋体" pitchFamily="2" charset="-122"/>
                  <a:ea typeface="宋体" pitchFamily="2" charset="-122"/>
                  <a:cs typeface="Calibri" panose="020F0502020204030204" pitchFamily="34" charset="0"/>
                </a:endParaRPr>
              </a:p>
              <a:p>
                <a:pPr marL="483870" lvl="1" indent="0">
                  <a:buNone/>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a:rPr lang="en-US" altLang="zh-CN" sz="2000">
                              <a:latin typeface="Cambria Math" panose="02040503050406030204" pitchFamily="18" charset="0"/>
                            </a:rPr>
                            <m:t>2</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m:rPr>
                              <m:sty m:val="p"/>
                            </m:rPr>
                            <a:rPr lang="en-US" altLang="zh-CN" sz="2000">
                              <a:latin typeface="Cambria Math" panose="02040503050406030204" pitchFamily="18" charset="0"/>
                            </a:rPr>
                            <m:t>k</m:t>
                          </m:r>
                        </m:sub>
                      </m:sSub>
                      <m:r>
                        <a:rPr lang="en-US" altLang="zh-CN" sz="2000">
                          <a:latin typeface="Cambria Math" panose="02040503050406030204" pitchFamily="18" charset="0"/>
                        </a:rPr>
                        <m:t>)=</m:t>
                      </m:r>
                      <m:r>
                        <a:rPr lang="en-US" altLang="zh-CN" sz="2000" i="1" smtClean="0">
                          <a:latin typeface="Cambria Math" panose="02040503050406030204" pitchFamily="18" charset="0"/>
                        </a:rPr>
                        <m:t> </m:t>
                      </m:r>
                      <m:r>
                        <m:rPr>
                          <m:sty m:val="p"/>
                        </m:rPr>
                        <a:rPr lang="en-US" altLang="zh-CN" sz="2000">
                          <a:latin typeface="Cambria Math" panose="02040503050406030204" pitchFamily="18" charset="0"/>
                        </a:rPr>
                        <m:t>G</m:t>
                      </m:r>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m:rPr>
                                  <m:sty m:val="p"/>
                                </m:rPr>
                                <a:rPr lang="en-US" altLang="zh-CN" sz="2000">
                                  <a:latin typeface="Cambria Math" panose="02040503050406030204" pitchFamily="18" charset="0"/>
                                </a:rPr>
                                <m:t>L</m:t>
                              </m:r>
                              <m:r>
                                <a:rPr lang="en-US" altLang="zh-CN" sz="2000">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sub>
                          </m:sSub>
                        </m:e>
                      </m:d>
                    </m:oMath>
                  </m:oMathPara>
                </a14:m>
                <a:endParaRPr lang="en-US" altLang="zh-CN" sz="2000" dirty="0">
                  <a:latin typeface="宋体" pitchFamily="2" charset="-122"/>
                  <a:ea typeface="宋体" pitchFamily="2" charset="-122"/>
                  <a:cs typeface="Calibri" panose="020F0502020204030204" pitchFamily="34" charset="0"/>
                </a:endParaRPr>
              </a:p>
              <a:p>
                <a:pPr marL="0" indent="0">
                  <a:lnSpc>
                    <a:spcPct val="120000"/>
                  </a:lnSpc>
                  <a:buNone/>
                </a:pPr>
                <a:endParaRPr lang="zh-CN" altLang="en-US" dirty="0">
                  <a:latin typeface="宋体" pitchFamily="2" charset="-122"/>
                  <a:ea typeface="宋体" pitchFamily="2" charset="-122"/>
                  <a:cs typeface="Calibri" panose="020F0502020204030204" pitchFamily="34" charset="0"/>
                </a:endParaRPr>
              </a:p>
              <a:p>
                <a:pPr>
                  <a:lnSpc>
                    <a:spcPct val="120000"/>
                  </a:lnSpc>
                </a:pPr>
                <a:endParaRPr lang="en-US" altLang="zh-CN" dirty="0"/>
              </a:p>
            </p:txBody>
          </p:sp>
        </mc:Choice>
        <mc:Fallback>
          <p:sp>
            <p:nvSpPr>
              <p:cNvPr id="24" name="内容占位符 23"/>
              <p:cNvSpPr>
                <a:spLocks noRot="1" noChangeAspect="1" noMove="1" noResize="1" noEditPoints="1" noAdjustHandles="1" noChangeArrowheads="1" noChangeShapeType="1" noTextEdit="1"/>
              </p:cNvSpPr>
              <p:nvPr>
                <p:ph sz="quarter" idx="10"/>
              </p:nvPr>
            </p:nvSpPr>
            <p:spPr>
              <a:blipFill rotWithShape="1">
                <a:blip r:embed="rId1"/>
                <a:stretch>
                  <a:fillRect l="-3" t="-2" r="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15637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m:rPr>
                              <m:sty m:val="p"/>
                            </m:rPr>
                            <a:rPr lang="en-US" altLang="zh-CN" sz="1800">
                              <a:latin typeface="Cambria Math" panose="02040503050406030204" pitchFamily="18" charset="0"/>
                            </a:rPr>
                            <m:t>L</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2" name="矩形 1"/>
              <p:cNvSpPr>
                <a:spLocks noRot="1" noChangeAspect="1" noMove="1" noResize="1" noEditPoints="1" noAdjustHandles="1" noChangeArrowheads="1" noChangeShapeType="1" noTextEdit="1"/>
              </p:cNvSpPr>
              <p:nvPr/>
            </p:nvSpPr>
            <p:spPr>
              <a:xfrm>
                <a:off x="1563756" y="4393645"/>
                <a:ext cx="914400" cy="333954"/>
              </a:xfrm>
              <a:prstGeom prst="rect">
                <a:avLst/>
              </a:prstGeom>
              <a:blipFill rotWithShape="1">
                <a:blip r:embed="rId2"/>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3" name="矩形 2"/>
          <p:cNvSpPr/>
          <p:nvPr/>
        </p:nvSpPr>
        <p:spPr>
          <a:xfrm>
            <a:off x="24781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000" dirty="0"/>
              <a:t>…</a:t>
            </a:r>
            <a:endParaRPr lang="zh-CN" altLang="en-US" sz="1000" dirty="0"/>
          </a:p>
        </p:txBody>
      </p:sp>
      <mc:AlternateContent xmlns:mc="http://schemas.openxmlformats.org/markup-compatibility/2006">
        <mc:Choice xmlns:a14="http://schemas.microsoft.com/office/drawing/2010/main" Requires="a14">
          <p:sp>
            <p:nvSpPr>
              <p:cNvPr id="4" name="矩形 3"/>
              <p:cNvSpPr/>
              <p:nvPr/>
            </p:nvSpPr>
            <p:spPr>
              <a:xfrm>
                <a:off x="33925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4" name="矩形 3"/>
              <p:cNvSpPr>
                <a:spLocks noRot="1" noChangeAspect="1" noMove="1" noResize="1" noEditPoints="1" noAdjustHandles="1" noChangeArrowheads="1" noChangeShapeType="1" noTextEdit="1"/>
              </p:cNvSpPr>
              <p:nvPr/>
            </p:nvSpPr>
            <p:spPr>
              <a:xfrm>
                <a:off x="3392556" y="4393645"/>
                <a:ext cx="914400" cy="333954"/>
              </a:xfrm>
              <a:prstGeom prst="rect">
                <a:avLst/>
              </a:prstGeom>
              <a:blipFill rotWithShape="1">
                <a:blip r:embed="rId3"/>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3069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b="0" i="0">
                              <a:latin typeface="Cambria Math" panose="02040503050406030204" pitchFamily="18" charset="0"/>
                            </a:rPr>
                            <m:t>X</m:t>
                          </m:r>
                        </m:e>
                        <m:sub>
                          <m:r>
                            <m:rPr>
                              <m:sty m:val="p"/>
                            </m:rPr>
                            <a:rPr lang="en-US" altLang="zh-CN" sz="1800" b="0" i="0">
                              <a:latin typeface="Cambria Math" panose="02040503050406030204" pitchFamily="18" charset="0"/>
                            </a:rPr>
                            <m:t>t</m:t>
                          </m:r>
                        </m:sub>
                      </m:sSub>
                    </m:oMath>
                  </m:oMathPara>
                </a14:m>
                <a:endParaRPr lang="zh-CN" altLang="en-US" sz="1000" dirty="0"/>
              </a:p>
            </p:txBody>
          </p:sp>
        </mc:Choice>
        <mc:Fallback>
          <p:sp>
            <p:nvSpPr>
              <p:cNvPr id="5" name="矩形 4"/>
              <p:cNvSpPr>
                <a:spLocks noRot="1" noChangeAspect="1" noMove="1" noResize="1" noEditPoints="1" noAdjustHandles="1" noChangeArrowheads="1" noChangeShapeType="1" noTextEdit="1"/>
              </p:cNvSpPr>
              <p:nvPr/>
            </p:nvSpPr>
            <p:spPr>
              <a:xfrm>
                <a:off x="4306956" y="4393645"/>
                <a:ext cx="914400" cy="333954"/>
              </a:xfrm>
              <a:prstGeom prst="rect">
                <a:avLst/>
              </a:prstGeom>
              <a:blipFill rotWithShape="1">
                <a:blip r:embed="rId4"/>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9404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6" name="矩形 5"/>
              <p:cNvSpPr>
                <a:spLocks noRot="1" noChangeAspect="1" noMove="1" noResize="1" noEditPoints="1" noAdjustHandles="1" noChangeArrowheads="1" noChangeShapeType="1" noTextEdit="1"/>
              </p:cNvSpPr>
              <p:nvPr/>
            </p:nvSpPr>
            <p:spPr>
              <a:xfrm>
                <a:off x="6940457" y="4393645"/>
                <a:ext cx="914400" cy="333954"/>
              </a:xfrm>
              <a:prstGeom prst="rect">
                <a:avLst/>
              </a:prstGeom>
              <a:blipFill rotWithShape="1">
                <a:blip r:embed="rId5"/>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7" name="矩形 6"/>
          <p:cNvSpPr/>
          <p:nvPr/>
        </p:nvSpPr>
        <p:spPr>
          <a:xfrm>
            <a:off x="87692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000" dirty="0"/>
              <a:t>…</a:t>
            </a:r>
            <a:endParaRPr lang="zh-CN" altLang="en-US" sz="1000" dirty="0"/>
          </a:p>
        </p:txBody>
      </p:sp>
      <mc:AlternateContent xmlns:mc="http://schemas.openxmlformats.org/markup-compatibility/2006">
        <mc:Choice xmlns:a14="http://schemas.microsoft.com/office/drawing/2010/main" Requires="a14">
          <p:sp>
            <p:nvSpPr>
              <p:cNvPr id="8" name="矩形 7"/>
              <p:cNvSpPr/>
              <p:nvPr/>
            </p:nvSpPr>
            <p:spPr>
              <a:xfrm>
                <a:off x="78548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b="0" i="0" smtClean="0">
                              <a:latin typeface="Cambria Math" panose="02040503050406030204" pitchFamily="18" charset="0"/>
                            </a:rPr>
                            <m:t>+</m:t>
                          </m:r>
                          <m:r>
                            <a:rPr lang="en-US" altLang="zh-CN" sz="1800" b="0" i="0" smtClean="0">
                              <a:latin typeface="Cambria Math" panose="02040503050406030204" pitchFamily="18" charset="0"/>
                            </a:rPr>
                            <m:t>2</m:t>
                          </m:r>
                        </m:sub>
                      </m:sSub>
                    </m:oMath>
                  </m:oMathPara>
                </a14:m>
                <a:endParaRPr lang="zh-CN" altLang="en-US" sz="1000" dirty="0"/>
              </a:p>
            </p:txBody>
          </p:sp>
        </mc:Choice>
        <mc:Fallback>
          <p:sp>
            <p:nvSpPr>
              <p:cNvPr id="8" name="矩形 7"/>
              <p:cNvSpPr>
                <a:spLocks noRot="1" noChangeAspect="1" noMove="1" noResize="1" noEditPoints="1" noAdjustHandles="1" noChangeArrowheads="1" noChangeShapeType="1" noTextEdit="1"/>
              </p:cNvSpPr>
              <p:nvPr/>
            </p:nvSpPr>
            <p:spPr>
              <a:xfrm>
                <a:off x="7854857" y="4393645"/>
                <a:ext cx="914400" cy="333954"/>
              </a:xfrm>
              <a:prstGeom prst="rect">
                <a:avLst/>
              </a:prstGeom>
              <a:blipFill rotWithShape="1">
                <a:blip r:embed="rId6"/>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6836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b="0" i="0">
                              <a:latin typeface="Cambria Math" panose="02040503050406030204" pitchFamily="18" charset="0"/>
                            </a:rPr>
                            <m:t>X</m:t>
                          </m:r>
                        </m:e>
                        <m:sub>
                          <m:r>
                            <m:rPr>
                              <m:sty m:val="p"/>
                            </m:rPr>
                            <a:rPr lang="en-US" altLang="zh-CN" sz="1800" b="0" i="0" smtClean="0">
                              <a:latin typeface="Cambria Math" panose="02040503050406030204" pitchFamily="18" charset="0"/>
                            </a:rPr>
                            <m:t>t</m:t>
                          </m:r>
                          <m:r>
                            <a:rPr lang="en-US" altLang="zh-CN" sz="1800" b="0" i="0" smtClean="0">
                              <a:latin typeface="Cambria Math" panose="02040503050406030204" pitchFamily="18" charset="0"/>
                            </a:rPr>
                            <m:t>+</m:t>
                          </m:r>
                          <m:r>
                            <m:rPr>
                              <m:sty m:val="p"/>
                            </m:rPr>
                            <a:rPr lang="en-US" altLang="zh-CN" i="1">
                              <a:latin typeface="Cambria Math" panose="02040503050406030204" pitchFamily="18" charset="0"/>
                            </a:rPr>
                            <m:t>L</m:t>
                          </m:r>
                        </m:sub>
                      </m:sSub>
                    </m:oMath>
                  </m:oMathPara>
                </a14:m>
                <a:endParaRPr lang="zh-CN" altLang="en-US" sz="1000" dirty="0"/>
              </a:p>
            </p:txBody>
          </p:sp>
        </mc:Choice>
        <mc:Fallback>
          <p:sp>
            <p:nvSpPr>
              <p:cNvPr id="9" name="矩形 8"/>
              <p:cNvSpPr>
                <a:spLocks noRot="1" noChangeAspect="1" noMove="1" noResize="1" noEditPoints="1" noAdjustHandles="1" noChangeArrowheads="1" noChangeShapeType="1" noTextEdit="1"/>
              </p:cNvSpPr>
              <p:nvPr/>
            </p:nvSpPr>
            <p:spPr>
              <a:xfrm>
                <a:off x="9683657" y="4393645"/>
                <a:ext cx="914400" cy="333954"/>
              </a:xfrm>
              <a:prstGeom prst="rect">
                <a:avLst/>
              </a:prstGeom>
              <a:blipFill rotWithShape="1">
                <a:blip r:embed="rId7"/>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10" name="矩形: 圆角 9"/>
          <p:cNvSpPr/>
          <p:nvPr/>
        </p:nvSpPr>
        <p:spPr>
          <a:xfrm>
            <a:off x="5523506" y="4038482"/>
            <a:ext cx="1144988" cy="1044279"/>
          </a:xfrm>
          <a:prstGeom prst="roundRect">
            <a:avLst/>
          </a:prstGeom>
          <a:solidFill>
            <a:schemeClr val="accent1">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400" dirty="0" err="1">
                <a:latin typeface="Times New Roman" panose="02020503050405090304" pitchFamily="18" charset="0"/>
                <a:cs typeface="Times New Roman" panose="02020503050405090304" pitchFamily="18" charset="0"/>
              </a:rPr>
              <a:t>PredictionMode</a:t>
            </a:r>
            <a:r>
              <a:rPr lang="en-US" altLang="zh-CN" sz="1400" dirty="0" err="1"/>
              <a:t>l</a:t>
            </a:r>
            <a:endParaRPr lang="zh-CN" altLang="en-US" sz="1400" dirty="0"/>
          </a:p>
        </p:txBody>
      </p:sp>
      <p:sp>
        <p:nvSpPr>
          <p:cNvPr id="11" name="文本框 10"/>
          <p:cNvSpPr txBox="1"/>
          <p:nvPr/>
        </p:nvSpPr>
        <p:spPr>
          <a:xfrm>
            <a:off x="4851584" y="5515505"/>
            <a:ext cx="24787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信道预测任务示意图</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cxnSp>
        <p:nvCxnSpPr>
          <p:cNvPr id="13" name="直接箭头连接符 12"/>
          <p:cNvCxnSpPr>
            <a:stCxn id="5" idx="3"/>
            <a:endCxn id="10" idx="1"/>
          </p:cNvCxnSpPr>
          <p:nvPr/>
        </p:nvCxnSpPr>
        <p:spPr>
          <a:xfrm>
            <a:off x="5221356" y="4560622"/>
            <a:ext cx="302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0" idx="3"/>
            <a:endCxn id="6" idx="1"/>
          </p:cNvCxnSpPr>
          <p:nvPr/>
        </p:nvCxnSpPr>
        <p:spPr>
          <a:xfrm>
            <a:off x="6668494" y="4560622"/>
            <a:ext cx="271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 name="圆角矩形 6"/>
          <p:cNvSpPr/>
          <p:nvPr/>
        </p:nvSpPr>
        <p:spPr>
          <a:xfrm>
            <a:off x="3169920" y="52705"/>
            <a:ext cx="1517015" cy="1205230"/>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47" name="组合 46"/>
          <p:cNvGrpSpPr/>
          <p:nvPr/>
        </p:nvGrpSpPr>
        <p:grpSpPr>
          <a:xfrm>
            <a:off x="3477260" y="374650"/>
            <a:ext cx="1212850" cy="882650"/>
            <a:chOff x="7414" y="1703"/>
            <a:chExt cx="1910" cy="1390"/>
          </a:xfrm>
        </p:grpSpPr>
        <p:sp>
          <p:nvSpPr>
            <p:cNvPr id="8" name="矩形 7"/>
            <p:cNvSpPr/>
            <p:nvPr/>
          </p:nvSpPr>
          <p:spPr>
            <a:xfrm>
              <a:off x="7522"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9" name="矩形 8"/>
            <p:cNvSpPr/>
            <p:nvPr/>
          </p:nvSpPr>
          <p:spPr>
            <a:xfrm>
              <a:off x="8434"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10" name="矩形 9"/>
            <p:cNvSpPr/>
            <p:nvPr/>
          </p:nvSpPr>
          <p:spPr>
            <a:xfrm>
              <a:off x="7978"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11" name="矩形 10"/>
            <p:cNvSpPr/>
            <p:nvPr/>
          </p:nvSpPr>
          <p:spPr>
            <a:xfrm>
              <a:off x="7522"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2" name="矩形 11"/>
            <p:cNvSpPr/>
            <p:nvPr/>
          </p:nvSpPr>
          <p:spPr>
            <a:xfrm>
              <a:off x="8434"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3" name="矩形 12"/>
            <p:cNvSpPr/>
            <p:nvPr/>
          </p:nvSpPr>
          <p:spPr>
            <a:xfrm>
              <a:off x="7978"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4" name="矩形 13"/>
            <p:cNvSpPr/>
            <p:nvPr/>
          </p:nvSpPr>
          <p:spPr>
            <a:xfrm>
              <a:off x="7522"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5" name="矩形 14"/>
            <p:cNvSpPr/>
            <p:nvPr/>
          </p:nvSpPr>
          <p:spPr>
            <a:xfrm>
              <a:off x="8434"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7" name="矩形 16"/>
            <p:cNvSpPr/>
            <p:nvPr/>
          </p:nvSpPr>
          <p:spPr>
            <a:xfrm>
              <a:off x="7978"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8" name="文本框 17"/>
            <p:cNvSpPr txBox="1"/>
            <p:nvPr/>
          </p:nvSpPr>
          <p:spPr>
            <a:xfrm>
              <a:off x="761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9" name="文本框 18"/>
            <p:cNvSpPr txBox="1"/>
            <p:nvPr/>
          </p:nvSpPr>
          <p:spPr>
            <a:xfrm>
              <a:off x="807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0" name="文本框 19"/>
            <p:cNvSpPr txBox="1"/>
            <p:nvPr/>
          </p:nvSpPr>
          <p:spPr>
            <a:xfrm rot="5400000">
              <a:off x="7400" y="2112"/>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1" name="文本框 20"/>
            <p:cNvSpPr txBox="1"/>
            <p:nvPr/>
          </p:nvSpPr>
          <p:spPr>
            <a:xfrm rot="5400000">
              <a:off x="7857"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2" name="文本框 21"/>
            <p:cNvSpPr txBox="1"/>
            <p:nvPr/>
          </p:nvSpPr>
          <p:spPr>
            <a:xfrm rot="5400000">
              <a:off x="8314"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3" name="左大括号 22"/>
            <p:cNvSpPr/>
            <p:nvPr/>
          </p:nvSpPr>
          <p:spPr>
            <a:xfrm rot="16200000">
              <a:off x="8004" y="2156"/>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886" y="2731"/>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26" name="文本框 25"/>
            <p:cNvSpPr txBox="1"/>
            <p:nvPr/>
          </p:nvSpPr>
          <p:spPr>
            <a:xfrm>
              <a:off x="8890" y="1928"/>
              <a:ext cx="434"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n</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27" name="右大括号 26"/>
            <p:cNvSpPr/>
            <p:nvPr/>
          </p:nvSpPr>
          <p:spPr>
            <a:xfrm>
              <a:off x="8677" y="1703"/>
              <a:ext cx="203" cy="880"/>
            </a:xfrm>
            <a:prstGeom prst="rightBrac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49" name="文本框 48"/>
              <p:cNvSpPr txBox="1"/>
              <p:nvPr/>
            </p:nvSpPr>
            <p:spPr>
              <a:xfrm>
                <a:off x="3028315" y="52705"/>
                <a:ext cx="1067435" cy="22987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𝐶𝑆𝐼</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𝐶</m:t>
                          </m:r>
                        </m:e>
                        <m:sup>
                          <m:r>
                            <a:rPr lang="en-US" altLang="zh-CN" sz="900" i="1">
                              <a:latin typeface="DejaVu Math TeX Gyre" panose="02000503000000000000" charset="0"/>
                              <a:ea typeface="宋体" charset="0"/>
                              <a:cs typeface="DejaVu Math TeX Gyre" panose="02000503000000000000" charset="0"/>
                            </a:rPr>
                            <m:t>𝑛</m:t>
                          </m:r>
                          <m:r>
                            <a:rPr lang="en-US" altLang="zh-CN" sz="900" i="1">
                              <a:latin typeface="DejaVu Math TeX Gyre" panose="02000503000000000000" charset="0"/>
                              <a:ea typeface="宋体" charset="0"/>
                              <a:cs typeface="DejaVu Math TeX Gyre" panose="02000503000000000000" charset="0"/>
                            </a:rPr>
                            <m:t>×</m:t>
                          </m:r>
                          <m:r>
                            <a:rPr lang="en-US" altLang="zh-CN" sz="900" i="1">
                              <a:latin typeface="DejaVu Math TeX Gyre" panose="02000503000000000000" charset="0"/>
                              <a:ea typeface="宋体"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3028315" y="52705"/>
                <a:ext cx="1067435" cy="22987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103" name="组合 102"/>
          <p:cNvGrpSpPr/>
          <p:nvPr/>
        </p:nvGrpSpPr>
        <p:grpSpPr>
          <a:xfrm>
            <a:off x="3075940" y="1765300"/>
            <a:ext cx="1645902" cy="993775"/>
            <a:chOff x="4815" y="2899"/>
            <a:chExt cx="2669" cy="1565"/>
          </a:xfrm>
        </p:grpSpPr>
        <p:sp>
          <p:nvSpPr>
            <p:cNvPr id="51" name="圆角矩形 50"/>
            <p:cNvSpPr/>
            <p:nvPr/>
          </p:nvSpPr>
          <p:spPr>
            <a:xfrm>
              <a:off x="4915" y="2929"/>
              <a:ext cx="2569" cy="1535"/>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81" name="组合 80"/>
            <p:cNvGrpSpPr/>
            <p:nvPr/>
          </p:nvGrpSpPr>
          <p:grpSpPr>
            <a:xfrm>
              <a:off x="5639" y="3675"/>
              <a:ext cx="1093" cy="789"/>
              <a:chOff x="10917" y="3159"/>
              <a:chExt cx="1093" cy="789"/>
            </a:xfrm>
          </p:grpSpPr>
          <p:sp>
            <p:nvSpPr>
              <p:cNvPr id="32" name="矩形 31"/>
              <p:cNvSpPr/>
              <p:nvPr/>
            </p:nvSpPr>
            <p:spPr>
              <a:xfrm>
                <a:off x="1091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33" name="矩形 32"/>
              <p:cNvSpPr/>
              <p:nvPr/>
            </p:nvSpPr>
            <p:spPr>
              <a:xfrm>
                <a:off x="1137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34" name="矩形 33"/>
              <p:cNvSpPr/>
              <p:nvPr/>
            </p:nvSpPr>
            <p:spPr>
              <a:xfrm>
                <a:off x="11829" y="3288"/>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38" name="文本框 37"/>
              <p:cNvSpPr txBox="1"/>
              <p:nvPr/>
            </p:nvSpPr>
            <p:spPr>
              <a:xfrm>
                <a:off x="11008" y="3159"/>
                <a:ext cx="278" cy="36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39" name="文本框 38"/>
              <p:cNvSpPr txBox="1"/>
              <p:nvPr/>
            </p:nvSpPr>
            <p:spPr>
              <a:xfrm>
                <a:off x="11468" y="3159"/>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43" name="左大括号 42"/>
              <p:cNvSpPr/>
              <p:nvPr/>
            </p:nvSpPr>
            <p:spPr>
              <a:xfrm rot="16200000">
                <a:off x="11403" y="3011"/>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4" name="文本框 43"/>
              <p:cNvSpPr txBox="1"/>
              <p:nvPr/>
            </p:nvSpPr>
            <p:spPr>
              <a:xfrm>
                <a:off x="11285" y="3586"/>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grpSp>
        <mc:AlternateContent xmlns:mc="http://schemas.openxmlformats.org/markup-compatibility/2006">
          <mc:Choice xmlns:a14="http://schemas.microsoft.com/office/drawing/2010/main" Requires="a14">
            <p:sp>
              <p:nvSpPr>
                <p:cNvPr id="50" name="文本框 49"/>
                <p:cNvSpPr txBox="1"/>
                <p:nvPr/>
              </p:nvSpPr>
              <p:spPr>
                <a:xfrm>
                  <a:off x="4815" y="2899"/>
                  <a:ext cx="1681" cy="362"/>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m:t>
                        </m:r>
                        <m:r>
                          <a:rPr lang="en-US" altLang="zh-CN" sz="900" i="1">
                            <a:latin typeface="DejaVu Math TeX Gyre" panose="02000503000000000000" charset="0"/>
                            <a:cs typeface="DejaVu Math TeX Gyre" panose="02000503000000000000" charset="0"/>
                          </a:rPr>
                          <m:t>𝐶𝐼𝑅</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𝐶</m:t>
                            </m:r>
                          </m:e>
                          <m:sup>
                            <m:r>
                              <a:rPr lang="en-US" altLang="zh-CN" sz="900" i="1">
                                <a:latin typeface="DejaVu Math TeX Gyre" panose="02000503000000000000" charset="0"/>
                                <a:cs typeface="DejaVu Math TeX Gyre" panose="02000503000000000000" charset="0"/>
                              </a:rPr>
                              <m:t>𝑡</m:t>
                            </m:r>
                            <m:r>
                              <a:rPr lang="en-US" altLang="zh-CN" sz="900" i="1">
                                <a:latin typeface="DejaVu Math TeX Gyre" panose="02000503000000000000" charset="0"/>
                                <a:ea typeface="宋体" charset="0"/>
                                <a:cs typeface="DejaVu Math TeX Gyre" panose="02000503000000000000" charset="0"/>
                              </a:rPr>
                              <m:t>×</m:t>
                            </m:r>
                            <m:r>
                              <a:rPr lang="en-US" altLang="zh-CN" sz="900" i="1">
                                <a:latin typeface="DejaVu Math TeX Gyre" panose="02000503000000000000" charset="0"/>
                                <a:ea typeface="宋体"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50" name="文本框 49"/>
                <p:cNvSpPr txBox="1">
                  <a:spLocks noRot="1" noChangeAspect="1" noMove="1" noResize="1" noEditPoints="1" noAdjustHandles="1" noChangeArrowheads="1" noChangeShapeType="1" noTextEdit="1"/>
                </p:cNvSpPr>
                <p:nvPr/>
              </p:nvSpPr>
              <p:spPr>
                <a:xfrm>
                  <a:off x="4815" y="2899"/>
                  <a:ext cx="1681" cy="362"/>
                </a:xfrm>
                <a:prstGeom prst="rect">
                  <a:avLst/>
                </a:prstGeom>
                <a:blipFill rotWithShape="1">
                  <a:blip r:embed="rId2"/>
                </a:blipFill>
              </p:spPr>
              <p:txBody>
                <a:bodyPr/>
                <a:lstStyle/>
                <a:p>
                  <a:r>
                    <a:rPr lang="zh-CN" altLang="en-US">
                      <a:noFill/>
                    </a:rPr>
                    <a:t> </a:t>
                  </a:r>
                </a:p>
              </p:txBody>
            </p:sp>
          </mc:Fallback>
        </mc:AlternateContent>
      </p:grpSp>
      <p:sp>
        <p:nvSpPr>
          <p:cNvPr id="52" name="圆角矩形 51"/>
          <p:cNvSpPr/>
          <p:nvPr/>
        </p:nvSpPr>
        <p:spPr>
          <a:xfrm>
            <a:off x="3416935" y="1400175"/>
            <a:ext cx="991235" cy="23050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差分计算</a:t>
            </a:r>
            <a:endParaRPr lang="zh-CN" altLang="en-US" sz="900" dirty="0">
              <a:solidFill>
                <a:schemeClr val="tx1"/>
              </a:solidFill>
              <a:uFillTx/>
              <a:latin typeface="Times New Roman" panose="02020503050405090304" pitchFamily="18" charset="0"/>
              <a:ea typeface="宋体-简" panose="02010800040101010101" charset="-122"/>
            </a:endParaRPr>
          </a:p>
        </p:txBody>
      </p:sp>
      <p:sp>
        <p:nvSpPr>
          <p:cNvPr id="53" name="圆角矩形 52"/>
          <p:cNvSpPr/>
          <p:nvPr/>
        </p:nvSpPr>
        <p:spPr>
          <a:xfrm>
            <a:off x="3423920" y="2919730"/>
            <a:ext cx="991235" cy="229870"/>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变化率</a:t>
            </a:r>
            <a:r>
              <a:rPr lang="zh-CN" altLang="en-US" sz="900" dirty="0">
                <a:solidFill>
                  <a:schemeClr val="tx1"/>
                </a:solidFill>
                <a:uFillTx/>
                <a:latin typeface="Times New Roman" panose="02020503050405090304" pitchFamily="18" charset="0"/>
                <a:ea typeface="宋体-简" panose="02010800040101010101" charset="-122"/>
              </a:rPr>
              <a:t>计算</a:t>
            </a:r>
            <a:endParaRPr lang="zh-CN" altLang="en-US" sz="900" dirty="0">
              <a:solidFill>
                <a:schemeClr val="tx1"/>
              </a:solidFill>
              <a:uFillTx/>
              <a:latin typeface="Times New Roman" panose="02020503050405090304" pitchFamily="18" charset="0"/>
              <a:ea typeface="宋体-简" panose="02010800040101010101" charset="-122"/>
            </a:endParaRPr>
          </a:p>
        </p:txBody>
      </p:sp>
      <p:sp>
        <p:nvSpPr>
          <p:cNvPr id="54" name="圆角矩形 53"/>
          <p:cNvSpPr/>
          <p:nvPr/>
        </p:nvSpPr>
        <p:spPr>
          <a:xfrm>
            <a:off x="3416935" y="4415155"/>
            <a:ext cx="991235" cy="231140"/>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时间</a:t>
            </a:r>
            <a:r>
              <a:rPr lang="zh-CN" altLang="en-US" sz="900" dirty="0">
                <a:solidFill>
                  <a:schemeClr val="tx1"/>
                </a:solidFill>
                <a:uFillTx/>
                <a:latin typeface="Times New Roman" panose="02020503050405090304" pitchFamily="18" charset="0"/>
                <a:ea typeface="宋体-简" panose="02010800040101010101" charset="-122"/>
              </a:rPr>
              <a:t>向量计算</a:t>
            </a:r>
            <a:endParaRPr lang="zh-CN" altLang="en-US" sz="900" dirty="0">
              <a:solidFill>
                <a:schemeClr val="tx1"/>
              </a:solidFill>
              <a:uFillTx/>
              <a:latin typeface="Times New Roman" panose="02020503050405090304" pitchFamily="18" charset="0"/>
              <a:ea typeface="宋体-简" panose="02010800040101010101" charset="-122"/>
            </a:endParaRPr>
          </a:p>
        </p:txBody>
      </p:sp>
      <mc:AlternateContent xmlns:mc="http://schemas.openxmlformats.org/markup-compatibility/2006">
        <mc:Choice xmlns:a14="http://schemas.microsoft.com/office/drawing/2010/main" Requires="a14">
          <p:sp>
            <p:nvSpPr>
              <p:cNvPr id="55" name="圆角矩形 54"/>
              <p:cNvSpPr/>
              <p:nvPr/>
            </p:nvSpPr>
            <p:spPr>
              <a:xfrm>
                <a:off x="4665980" y="4417060"/>
                <a:ext cx="574675" cy="22923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阈值</a:t>
                </a:r>
                <a14:m>
                  <m:oMath xmlns:m="http://schemas.openxmlformats.org/officeDocument/2006/math">
                    <m:sSub>
                      <m:sSubPr>
                        <m:ctrlP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ctrlPr>
                      </m:sSubPr>
                      <m:e>
                        <m: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t>𝜂</m:t>
                        </m:r>
                      </m:e>
                      <m:sub>
                        <m: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t>0</m:t>
                        </m:r>
                      </m:sub>
                    </m:sSub>
                  </m:oMath>
                </a14:m>
                <a:endParaRPr lang="zh-CN" altLang="en-US" sz="900" dirty="0">
                  <a:solidFill>
                    <a:schemeClr val="tx1"/>
                  </a:solidFill>
                  <a:uFillTx/>
                  <a:latin typeface="Times New Roman" panose="02020503050405090304" pitchFamily="18" charset="0"/>
                  <a:ea typeface="宋体-简" panose="02010800040101010101" charset="-122"/>
                </a:endParaRPr>
              </a:p>
            </p:txBody>
          </p:sp>
        </mc:Choice>
        <mc:Fallback>
          <p:sp>
            <p:nvSpPr>
              <p:cNvPr id="55" name="圆角矩形 54"/>
              <p:cNvSpPr>
                <a:spLocks noRot="1" noChangeAspect="1" noMove="1" noResize="1" noEditPoints="1" noAdjustHandles="1" noChangeArrowheads="1" noChangeShapeType="1" noTextEdit="1"/>
              </p:cNvSpPr>
              <p:nvPr/>
            </p:nvSpPr>
            <p:spPr>
              <a:xfrm>
                <a:off x="4665980" y="4417060"/>
                <a:ext cx="574675" cy="229235"/>
              </a:xfrm>
              <a:prstGeom prst="roundRect">
                <a:avLst/>
              </a:prstGeom>
              <a:blipFill rotWithShape="1">
                <a:blip r:embed="rId3"/>
                <a:stretch>
                  <a:fillRect l="-1105" t="-2770" r="-1105" b="-2770"/>
                </a:stretch>
              </a:blipFill>
              <a:ln w="9525" cap="flat" cmpd="sng" algn="ctr">
                <a:solidFill>
                  <a:schemeClr val="tx1"/>
                </a:solidFill>
                <a:prstDash val="solid"/>
                <a:miter lim="800000"/>
              </a:ln>
            </p:spPr>
            <p:txBody>
              <a:bodyPr/>
              <a:lstStyle/>
              <a:p>
                <a:r>
                  <a:rPr lang="zh-CN" altLang="en-US">
                    <a:noFill/>
                  </a:rPr>
                  <a:t> </a:t>
                </a:r>
              </a:p>
            </p:txBody>
          </p:sp>
        </mc:Fallback>
      </mc:AlternateContent>
      <p:grpSp>
        <p:nvGrpSpPr>
          <p:cNvPr id="104" name="组合 103"/>
          <p:cNvGrpSpPr/>
          <p:nvPr/>
        </p:nvGrpSpPr>
        <p:grpSpPr>
          <a:xfrm>
            <a:off x="3037205" y="5291455"/>
            <a:ext cx="2084122" cy="1205230"/>
            <a:chOff x="7724" y="2189"/>
            <a:chExt cx="3025" cy="1898"/>
          </a:xfrm>
        </p:grpSpPr>
        <p:sp>
          <p:nvSpPr>
            <p:cNvPr id="60" name="圆角矩形 59"/>
            <p:cNvSpPr/>
            <p:nvPr/>
          </p:nvSpPr>
          <p:spPr>
            <a:xfrm>
              <a:off x="7801" y="2189"/>
              <a:ext cx="2394" cy="1898"/>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61" name="组合 60"/>
            <p:cNvGrpSpPr/>
            <p:nvPr/>
          </p:nvGrpSpPr>
          <p:grpSpPr>
            <a:xfrm>
              <a:off x="8285" y="2696"/>
              <a:ext cx="2464" cy="1390"/>
              <a:chOff x="7414" y="1703"/>
              <a:chExt cx="2464" cy="1390"/>
            </a:xfrm>
          </p:grpSpPr>
          <p:sp>
            <p:nvSpPr>
              <p:cNvPr id="62" name="矩形 61"/>
              <p:cNvSpPr/>
              <p:nvPr/>
            </p:nvSpPr>
            <p:spPr>
              <a:xfrm>
                <a:off x="7522"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3" name="矩形 62"/>
              <p:cNvSpPr/>
              <p:nvPr/>
            </p:nvSpPr>
            <p:spPr>
              <a:xfrm>
                <a:off x="8434"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4" name="矩形 63"/>
              <p:cNvSpPr/>
              <p:nvPr/>
            </p:nvSpPr>
            <p:spPr>
              <a:xfrm>
                <a:off x="7978"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5" name="矩形 64"/>
              <p:cNvSpPr/>
              <p:nvPr/>
            </p:nvSpPr>
            <p:spPr>
              <a:xfrm>
                <a:off x="7522"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6" name="矩形 65"/>
              <p:cNvSpPr/>
              <p:nvPr/>
            </p:nvSpPr>
            <p:spPr>
              <a:xfrm>
                <a:off x="8434"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7" name="矩形 66"/>
              <p:cNvSpPr/>
              <p:nvPr/>
            </p:nvSpPr>
            <p:spPr>
              <a:xfrm>
                <a:off x="7978"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8" name="矩形 67"/>
              <p:cNvSpPr/>
              <p:nvPr/>
            </p:nvSpPr>
            <p:spPr>
              <a:xfrm>
                <a:off x="7522"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9" name="矩形 68"/>
              <p:cNvSpPr/>
              <p:nvPr/>
            </p:nvSpPr>
            <p:spPr>
              <a:xfrm>
                <a:off x="8434"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70" name="矩形 69"/>
              <p:cNvSpPr/>
              <p:nvPr/>
            </p:nvSpPr>
            <p:spPr>
              <a:xfrm>
                <a:off x="7978"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71" name="文本框 70"/>
              <p:cNvSpPr txBox="1"/>
              <p:nvPr/>
            </p:nvSpPr>
            <p:spPr>
              <a:xfrm>
                <a:off x="761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2" name="文本框 71"/>
              <p:cNvSpPr txBox="1"/>
              <p:nvPr/>
            </p:nvSpPr>
            <p:spPr>
              <a:xfrm>
                <a:off x="807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3" name="文本框 72"/>
              <p:cNvSpPr txBox="1"/>
              <p:nvPr/>
            </p:nvSpPr>
            <p:spPr>
              <a:xfrm rot="5400000">
                <a:off x="7400" y="2112"/>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4" name="文本框 73"/>
              <p:cNvSpPr txBox="1"/>
              <p:nvPr/>
            </p:nvSpPr>
            <p:spPr>
              <a:xfrm rot="5400000">
                <a:off x="7857"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5" name="文本框 74"/>
              <p:cNvSpPr txBox="1"/>
              <p:nvPr/>
            </p:nvSpPr>
            <p:spPr>
              <a:xfrm rot="5400000">
                <a:off x="8314"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6" name="左大括号 75"/>
              <p:cNvSpPr/>
              <p:nvPr/>
            </p:nvSpPr>
            <p:spPr>
              <a:xfrm rot="16200000">
                <a:off x="8004" y="2156"/>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7" name="文本框 76"/>
              <p:cNvSpPr txBox="1"/>
              <p:nvPr/>
            </p:nvSpPr>
            <p:spPr>
              <a:xfrm>
                <a:off x="7886" y="2731"/>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2m</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78" name="文本框 77"/>
              <p:cNvSpPr txBox="1"/>
              <p:nvPr/>
            </p:nvSpPr>
            <p:spPr>
              <a:xfrm>
                <a:off x="8785" y="1956"/>
                <a:ext cx="1093"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79" name="右大括号 78"/>
              <p:cNvSpPr/>
              <p:nvPr/>
            </p:nvSpPr>
            <p:spPr>
              <a:xfrm>
                <a:off x="8677" y="1703"/>
                <a:ext cx="203" cy="880"/>
              </a:xfrm>
              <a:prstGeom prst="rightBrac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80" name="文本框 79"/>
                <p:cNvSpPr txBox="1"/>
                <p:nvPr/>
              </p:nvSpPr>
              <p:spPr>
                <a:xfrm>
                  <a:off x="7724" y="2253"/>
                  <a:ext cx="1681" cy="362"/>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𝑇𝑐𝐸𝑚𝑏𝑒𝑑𝑑𝑖𝑛𝑔</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𝑅</m:t>
                            </m:r>
                          </m:e>
                          <m:sup>
                            <m:r>
                              <a:rPr lang="en-US" altLang="zh-CN" sz="900" i="1">
                                <a:latin typeface="DejaVu Math TeX Gyre" panose="02000503000000000000" charset="0"/>
                                <a:cs typeface="DejaVu Math TeX Gyre" panose="02000503000000000000" charset="0"/>
                              </a:rPr>
                              <m:t>𝑡</m:t>
                            </m:r>
                            <m:r>
                              <a:rPr lang="en-US" altLang="zh-CN" sz="900" i="1">
                                <a:latin typeface="DejaVu Math TeX Gyre" panose="02000503000000000000" charset="0"/>
                                <a:cs typeface="DejaVu Math TeX Gyre" panose="02000503000000000000" charset="0"/>
                              </a:rPr>
                              <m:t>×(</m:t>
                            </m:r>
                            <m:r>
                              <a:rPr lang="en-US" altLang="zh-CN" sz="900" i="1">
                                <a:latin typeface="DejaVu Math TeX Gyre" panose="02000503000000000000" charset="0"/>
                                <a:cs typeface="DejaVu Math TeX Gyre" panose="02000503000000000000" charset="0"/>
                              </a:rPr>
                              <m:t>2</m:t>
                            </m:r>
                            <m:r>
                              <a:rPr lang="en-US" altLang="zh-CN" sz="900" i="1">
                                <a:latin typeface="DejaVu Math TeX Gyre" panose="02000503000000000000" charset="0"/>
                                <a:cs typeface="DejaVu Math TeX Gyre" panose="02000503000000000000" charset="0"/>
                              </a:rPr>
                              <m:t>𝑚</m:t>
                            </m:r>
                            <m:r>
                              <a:rPr lang="en-US" altLang="zh-CN" sz="900" i="1">
                                <a:latin typeface="DejaVu Math TeX Gyre" panose="02000503000000000000" charset="0"/>
                                <a:cs typeface="DejaVu Math TeX Gyre" panose="02000503000000000000" charset="0"/>
                              </a:rPr>
                              <m:t>)</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7724" y="2253"/>
                  <a:ext cx="1681" cy="362"/>
                </a:xfrm>
                <a:prstGeom prst="rect">
                  <a:avLst/>
                </a:prstGeom>
                <a:blipFill rotWithShape="1">
                  <a:blip r:embed="rId4"/>
                </a:blipFill>
              </p:spPr>
              <p:txBody>
                <a:bodyPr/>
                <a:lstStyle/>
                <a:p>
                  <a:r>
                    <a:rPr lang="zh-CN" altLang="en-US">
                      <a:noFill/>
                    </a:rPr>
                    <a:t> </a:t>
                  </a:r>
                </a:p>
              </p:txBody>
            </p:sp>
          </mc:Fallback>
        </mc:AlternateContent>
      </p:grpSp>
      <p:sp>
        <p:nvSpPr>
          <p:cNvPr id="93" name="圆角矩形 92"/>
          <p:cNvSpPr/>
          <p:nvPr/>
        </p:nvSpPr>
        <p:spPr>
          <a:xfrm>
            <a:off x="3138805" y="3320415"/>
            <a:ext cx="1533525" cy="916940"/>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94" name="组合 93"/>
          <p:cNvGrpSpPr/>
          <p:nvPr/>
        </p:nvGrpSpPr>
        <p:grpSpPr>
          <a:xfrm>
            <a:off x="3576320" y="3705860"/>
            <a:ext cx="693420" cy="501015"/>
            <a:chOff x="10917" y="3159"/>
            <a:chExt cx="1092" cy="789"/>
          </a:xfrm>
        </p:grpSpPr>
        <p:sp>
          <p:nvSpPr>
            <p:cNvPr id="95" name="矩形 94"/>
            <p:cNvSpPr/>
            <p:nvPr/>
          </p:nvSpPr>
          <p:spPr>
            <a:xfrm>
              <a:off x="1091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96" name="矩形 95"/>
            <p:cNvSpPr/>
            <p:nvPr/>
          </p:nvSpPr>
          <p:spPr>
            <a:xfrm>
              <a:off x="1137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97" name="矩形 96"/>
            <p:cNvSpPr/>
            <p:nvPr/>
          </p:nvSpPr>
          <p:spPr>
            <a:xfrm>
              <a:off x="11829" y="3288"/>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98" name="文本框 97"/>
            <p:cNvSpPr txBox="1"/>
            <p:nvPr/>
          </p:nvSpPr>
          <p:spPr>
            <a:xfrm>
              <a:off x="11008" y="3159"/>
              <a:ext cx="278" cy="36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99" name="文本框 98"/>
            <p:cNvSpPr txBox="1"/>
            <p:nvPr/>
          </p:nvSpPr>
          <p:spPr>
            <a:xfrm>
              <a:off x="11468" y="3159"/>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00" name="左大括号 99"/>
            <p:cNvSpPr/>
            <p:nvPr/>
          </p:nvSpPr>
          <p:spPr>
            <a:xfrm rot="16200000">
              <a:off x="11403" y="3011"/>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1" name="文本框 100"/>
            <p:cNvSpPr txBox="1"/>
            <p:nvPr/>
          </p:nvSpPr>
          <p:spPr>
            <a:xfrm>
              <a:off x="11285" y="3586"/>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grpSp>
      <mc:AlternateContent xmlns:mc="http://schemas.openxmlformats.org/markup-compatibility/2006">
        <mc:Choice xmlns:a14="http://schemas.microsoft.com/office/drawing/2010/main" Requires="a14">
          <p:sp>
            <p:nvSpPr>
              <p:cNvPr id="102" name="文本框 101"/>
              <p:cNvSpPr txBox="1"/>
              <p:nvPr/>
            </p:nvSpPr>
            <p:spPr>
              <a:xfrm>
                <a:off x="2915285" y="3296285"/>
                <a:ext cx="1067435" cy="22987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𝜂</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𝑅</m:t>
                          </m:r>
                        </m:e>
                        <m:sup>
                          <m:r>
                            <a:rPr lang="en-US" altLang="zh-CN" sz="900" i="1">
                              <a:latin typeface="DejaVu Math TeX Gyre" panose="02000503000000000000" charset="0"/>
                              <a:cs typeface="DejaVu Math TeX Gyre" panose="02000503000000000000" charset="0"/>
                            </a:rPr>
                            <m:t>𝑡</m:t>
                          </m:r>
                          <m:r>
                            <a:rPr lang="en-US" altLang="zh-CN" sz="900" i="1">
                              <a:latin typeface="DejaVu Math TeX Gyre" panose="02000503000000000000" charset="0"/>
                              <a:ea typeface="宋体" charset="0"/>
                              <a:cs typeface="DejaVu Math TeX Gyre" panose="02000503000000000000" charset="0"/>
                            </a:rPr>
                            <m:t>×</m:t>
                          </m:r>
                          <m:r>
                            <a:rPr lang="en-US" altLang="zh-CN" sz="900" i="1">
                              <a:latin typeface="DejaVu Math TeX Gyre" panose="02000503000000000000"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102" name="文本框 101"/>
              <p:cNvSpPr txBox="1">
                <a:spLocks noRot="1" noChangeAspect="1" noMove="1" noResize="1" noEditPoints="1" noAdjustHandles="1" noChangeArrowheads="1" noChangeShapeType="1" noTextEdit="1"/>
              </p:cNvSpPr>
              <p:nvPr/>
            </p:nvSpPr>
            <p:spPr>
              <a:xfrm>
                <a:off x="2915285" y="3296285"/>
                <a:ext cx="1067435" cy="229870"/>
              </a:xfrm>
              <a:prstGeom prst="rect">
                <a:avLst/>
              </a:prstGeom>
              <a:blipFill rotWithShape="1">
                <a:blip r:embed="rId5"/>
                <a:stretch>
                  <a:fillRect/>
                </a:stretch>
              </a:blipFill>
            </p:spPr>
            <p:txBody>
              <a:bodyPr/>
              <a:lstStyle/>
              <a:p>
                <a:r>
                  <a:rPr lang="zh-CN" altLang="en-US">
                    <a:noFill/>
                  </a:rPr>
                  <a:t> </a:t>
                </a:r>
              </a:p>
            </p:txBody>
          </p:sp>
        </mc:Fallback>
      </mc:AlternateContent>
      <p:sp>
        <p:nvSpPr>
          <p:cNvPr id="105" name="圆角矩形 104"/>
          <p:cNvSpPr/>
          <p:nvPr/>
        </p:nvSpPr>
        <p:spPr>
          <a:xfrm>
            <a:off x="4665980" y="4879340"/>
            <a:ext cx="674370" cy="22923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时间</a:t>
            </a:r>
            <a:r>
              <a:rPr lang="zh-CN" altLang="en-US" sz="900" dirty="0">
                <a:solidFill>
                  <a:schemeClr val="tx1"/>
                </a:solidFill>
                <a:uFillTx/>
                <a:latin typeface="Times New Roman" panose="02020503050405090304" pitchFamily="18" charset="0"/>
                <a:ea typeface="宋体-简" panose="02010800040101010101" charset="-122"/>
              </a:rPr>
              <a:t>掩码</a:t>
            </a:r>
            <a:endParaRPr lang="zh-CN" altLang="en-US" sz="900" dirty="0">
              <a:solidFill>
                <a:schemeClr val="tx1"/>
              </a:solidFill>
              <a:uFillTx/>
              <a:latin typeface="Times New Roman" panose="02020503050405090304" pitchFamily="18" charset="0"/>
              <a:ea typeface="宋体-简" panose="02010800040101010101" charset="-122"/>
            </a:endParaRPr>
          </a:p>
        </p:txBody>
      </p:sp>
      <p:cxnSp>
        <p:nvCxnSpPr>
          <p:cNvPr id="106" name="直接箭头连接符 105"/>
          <p:cNvCxnSpPr>
            <a:stCxn id="54" idx="2"/>
            <a:endCxn id="2" idx="0"/>
          </p:cNvCxnSpPr>
          <p:nvPr/>
        </p:nvCxnSpPr>
        <p:spPr>
          <a:xfrm>
            <a:off x="3912870" y="4646295"/>
            <a:ext cx="0" cy="2330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a:endCxn id="54" idx="0"/>
          </p:cNvCxnSpPr>
          <p:nvPr/>
        </p:nvCxnSpPr>
        <p:spPr>
          <a:xfrm>
            <a:off x="3912870" y="4237355"/>
            <a:ext cx="0" cy="1778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nvCxnSpPr>
        <p:spPr>
          <a:xfrm>
            <a:off x="3906520" y="3147060"/>
            <a:ext cx="0" cy="1739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9" name="直接箭头连接符 108"/>
          <p:cNvCxnSpPr>
            <a:endCxn id="53" idx="0"/>
          </p:cNvCxnSpPr>
          <p:nvPr/>
        </p:nvCxnSpPr>
        <p:spPr>
          <a:xfrm>
            <a:off x="3919855" y="2767330"/>
            <a:ext cx="0" cy="1524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0" name="直接箭头连接符 109"/>
          <p:cNvCxnSpPr/>
          <p:nvPr/>
        </p:nvCxnSpPr>
        <p:spPr>
          <a:xfrm>
            <a:off x="3895725" y="1648460"/>
            <a:ext cx="0" cy="135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1" name="直接箭头连接符 110"/>
          <p:cNvCxnSpPr/>
          <p:nvPr/>
        </p:nvCxnSpPr>
        <p:spPr>
          <a:xfrm>
            <a:off x="3895725" y="1264920"/>
            <a:ext cx="0" cy="135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4" name="直接箭头连接符 113"/>
          <p:cNvCxnSpPr>
            <a:stCxn id="105" idx="1"/>
          </p:cNvCxnSpPr>
          <p:nvPr/>
        </p:nvCxnSpPr>
        <p:spPr>
          <a:xfrm flipH="1">
            <a:off x="4408170" y="4994275"/>
            <a:ext cx="2578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 name="圆角矩形 1"/>
          <p:cNvSpPr/>
          <p:nvPr/>
        </p:nvSpPr>
        <p:spPr>
          <a:xfrm>
            <a:off x="3416935" y="4879340"/>
            <a:ext cx="991235" cy="24574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嵌入函数</a:t>
            </a:r>
            <a:r>
              <a:rPr lang="zh-CN" altLang="en-US" sz="900" dirty="0">
                <a:solidFill>
                  <a:schemeClr val="tx1"/>
                </a:solidFill>
                <a:uFillTx/>
                <a:latin typeface="Times New Roman" panose="02020503050405090304" pitchFamily="18" charset="0"/>
                <a:ea typeface="宋体-简" panose="02010800040101010101" charset="-122"/>
              </a:rPr>
              <a:t>映射</a:t>
            </a:r>
            <a:endParaRPr lang="zh-CN" altLang="en-US" sz="900" dirty="0">
              <a:solidFill>
                <a:schemeClr val="tx1"/>
              </a:solidFill>
              <a:uFillTx/>
              <a:latin typeface="Times New Roman" panose="02020503050405090304" pitchFamily="18" charset="0"/>
              <a:ea typeface="宋体-简" panose="02010800040101010101" charset="-122"/>
            </a:endParaRPr>
          </a:p>
        </p:txBody>
      </p:sp>
      <p:cxnSp>
        <p:nvCxnSpPr>
          <p:cNvPr id="3" name="直接箭头连接符 2"/>
          <p:cNvCxnSpPr>
            <a:stCxn id="2" idx="2"/>
            <a:endCxn id="60" idx="0"/>
          </p:cNvCxnSpPr>
          <p:nvPr/>
        </p:nvCxnSpPr>
        <p:spPr>
          <a:xfrm>
            <a:off x="3912870" y="5125085"/>
            <a:ext cx="2540" cy="1663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H="1">
            <a:off x="4408170" y="4530725"/>
            <a:ext cx="2578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3572649" y="3475990"/>
            <a:ext cx="106068" cy="101600"/>
          </a:xfrm>
          <a:prstGeom prst="rect">
            <a:avLst/>
          </a:prstGeom>
          <a:solidFill>
            <a:schemeClr val="accent6">
              <a:lumMod val="50000"/>
            </a:schemeClr>
          </a:solidFill>
          <a:ln w="6350" cap="flat" cmpd="sng" algn="ctr">
            <a:solidFill>
              <a:schemeClr val="tx1"/>
            </a:solidFill>
            <a:prstDash val="solid"/>
            <a:miter lim="800000"/>
          </a:ln>
        </p:spPr>
        <p:txBody>
          <a:bodyPr rtlCol="0" anchor="ctr"/>
          <a:p>
            <a:pPr algn="just"/>
            <a:endParaRPr lang="zh-CN" altLang="en-US" dirty="0"/>
          </a:p>
        </p:txBody>
      </p:sp>
      <p:sp>
        <p:nvSpPr>
          <p:cNvPr id="45" name="矩形 44"/>
          <p:cNvSpPr/>
          <p:nvPr/>
        </p:nvSpPr>
        <p:spPr>
          <a:xfrm>
            <a:off x="3866479" y="3475990"/>
            <a:ext cx="106068" cy="101600"/>
          </a:xfrm>
          <a:prstGeom prst="rect">
            <a:avLst/>
          </a:prstGeom>
          <a:solidFill>
            <a:schemeClr val="accent6">
              <a:lumMod val="75000"/>
            </a:schemeClr>
          </a:solidFill>
          <a:ln w="6350" cap="flat" cmpd="sng" algn="ctr">
            <a:solidFill>
              <a:schemeClr val="tx1"/>
            </a:solidFill>
            <a:prstDash val="solid"/>
            <a:miter lim="800000"/>
          </a:ln>
        </p:spPr>
        <p:txBody>
          <a:bodyPr rtlCol="0" anchor="ctr"/>
          <a:p>
            <a:pPr algn="just"/>
            <a:endParaRPr lang="zh-CN" altLang="en-US" dirty="0"/>
          </a:p>
        </p:txBody>
      </p:sp>
      <p:sp>
        <p:nvSpPr>
          <p:cNvPr id="46" name="矩形 45"/>
          <p:cNvSpPr/>
          <p:nvPr/>
        </p:nvSpPr>
        <p:spPr>
          <a:xfrm>
            <a:off x="4157915" y="3471545"/>
            <a:ext cx="106068" cy="10160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48" name="文本框 47"/>
          <p:cNvSpPr txBox="1"/>
          <p:nvPr/>
        </p:nvSpPr>
        <p:spPr>
          <a:xfrm>
            <a:off x="3638926" y="3389630"/>
            <a:ext cx="171435" cy="229870"/>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56" name="文本框 55"/>
          <p:cNvSpPr txBox="1"/>
          <p:nvPr/>
        </p:nvSpPr>
        <p:spPr>
          <a:xfrm>
            <a:off x="3922596" y="3389630"/>
            <a:ext cx="284287" cy="274955"/>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89" name="右大括号 88"/>
          <p:cNvSpPr/>
          <p:nvPr/>
        </p:nvSpPr>
        <p:spPr>
          <a:xfrm>
            <a:off x="4288790" y="3466465"/>
            <a:ext cx="76200" cy="434975"/>
          </a:xfrm>
          <a:prstGeom prst="rightBrace">
            <a:avLst/>
          </a:prstGeom>
          <a:ln w="635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1" name="文本框 90"/>
          <p:cNvSpPr txBox="1"/>
          <p:nvPr/>
        </p:nvSpPr>
        <p:spPr>
          <a:xfrm>
            <a:off x="4328795" y="3576955"/>
            <a:ext cx="347980" cy="229870"/>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92" name="文本框 91"/>
          <p:cNvSpPr txBox="1"/>
          <p:nvPr/>
        </p:nvSpPr>
        <p:spPr>
          <a:xfrm rot="5400000">
            <a:off x="3471491" y="3543046"/>
            <a:ext cx="292735" cy="29832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12" name="文本框 111"/>
          <p:cNvSpPr txBox="1"/>
          <p:nvPr/>
        </p:nvSpPr>
        <p:spPr>
          <a:xfrm rot="5400000">
            <a:off x="3779466" y="3543046"/>
            <a:ext cx="292735" cy="29832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13" name="文本框 112"/>
          <p:cNvSpPr txBox="1"/>
          <p:nvPr/>
        </p:nvSpPr>
        <p:spPr>
          <a:xfrm rot="5400000">
            <a:off x="4065270" y="3544570"/>
            <a:ext cx="292735" cy="298450"/>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15" name="矩形 114"/>
          <p:cNvSpPr/>
          <p:nvPr/>
        </p:nvSpPr>
        <p:spPr>
          <a:xfrm>
            <a:off x="3584079" y="1953895"/>
            <a:ext cx="106068" cy="101600"/>
          </a:xfrm>
          <a:prstGeom prst="rect">
            <a:avLst/>
          </a:prstGeom>
          <a:solidFill>
            <a:schemeClr val="accent6">
              <a:lumMod val="50000"/>
            </a:schemeClr>
          </a:solidFill>
          <a:ln w="6350" cap="flat" cmpd="sng" algn="ctr">
            <a:solidFill>
              <a:schemeClr val="tx1"/>
            </a:solidFill>
            <a:prstDash val="solid"/>
            <a:miter lim="800000"/>
          </a:ln>
        </p:spPr>
        <p:txBody>
          <a:bodyPr rtlCol="0" anchor="ctr"/>
          <a:p>
            <a:pPr algn="just"/>
            <a:endParaRPr lang="zh-CN" altLang="en-US" dirty="0"/>
          </a:p>
        </p:txBody>
      </p:sp>
      <p:sp>
        <p:nvSpPr>
          <p:cNvPr id="116" name="矩形 115"/>
          <p:cNvSpPr/>
          <p:nvPr/>
        </p:nvSpPr>
        <p:spPr>
          <a:xfrm>
            <a:off x="3867749" y="1953895"/>
            <a:ext cx="106068" cy="101600"/>
          </a:xfrm>
          <a:prstGeom prst="rect">
            <a:avLst/>
          </a:prstGeom>
          <a:solidFill>
            <a:schemeClr val="accent6">
              <a:lumMod val="75000"/>
            </a:schemeClr>
          </a:solidFill>
          <a:ln w="6350" cap="flat" cmpd="sng" algn="ctr">
            <a:solidFill>
              <a:schemeClr val="tx1"/>
            </a:solidFill>
            <a:prstDash val="solid"/>
            <a:miter lim="800000"/>
          </a:ln>
        </p:spPr>
        <p:txBody>
          <a:bodyPr rtlCol="0" anchor="ctr"/>
          <a:p>
            <a:pPr algn="just"/>
            <a:endParaRPr lang="zh-CN" altLang="en-US" dirty="0"/>
          </a:p>
        </p:txBody>
      </p:sp>
      <p:sp>
        <p:nvSpPr>
          <p:cNvPr id="117" name="矩形 116"/>
          <p:cNvSpPr/>
          <p:nvPr/>
        </p:nvSpPr>
        <p:spPr>
          <a:xfrm>
            <a:off x="4146485" y="1949450"/>
            <a:ext cx="106068" cy="10160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20" name="矩形 119"/>
          <p:cNvSpPr/>
          <p:nvPr/>
        </p:nvSpPr>
        <p:spPr>
          <a:xfrm>
            <a:off x="3584714" y="2151380"/>
            <a:ext cx="106068" cy="10160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121" name="矩形 120"/>
          <p:cNvSpPr/>
          <p:nvPr/>
        </p:nvSpPr>
        <p:spPr>
          <a:xfrm>
            <a:off x="3868384" y="2151380"/>
            <a:ext cx="106068" cy="101600"/>
          </a:xfrm>
          <a:prstGeom prst="rect">
            <a:avLst/>
          </a:prstGeom>
          <a:solidFill>
            <a:schemeClr val="accent6">
              <a:lumMod val="75000"/>
            </a:schemeClr>
          </a:solidFill>
          <a:ln w="6350" cap="flat" cmpd="sng" algn="ctr">
            <a:solidFill>
              <a:schemeClr val="tx1"/>
            </a:solidFill>
            <a:prstDash val="solid"/>
            <a:miter lim="800000"/>
          </a:ln>
        </p:spPr>
        <p:txBody>
          <a:bodyPr rtlCol="0" anchor="ctr"/>
          <a:p>
            <a:pPr algn="just"/>
            <a:endParaRPr lang="zh-CN" altLang="en-US" dirty="0"/>
          </a:p>
        </p:txBody>
      </p:sp>
      <p:sp>
        <p:nvSpPr>
          <p:cNvPr id="122" name="矩形 121"/>
          <p:cNvSpPr/>
          <p:nvPr/>
        </p:nvSpPr>
        <p:spPr>
          <a:xfrm>
            <a:off x="4147120" y="2146935"/>
            <a:ext cx="106068" cy="10160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23" name="文本框 122"/>
          <p:cNvSpPr txBox="1"/>
          <p:nvPr/>
        </p:nvSpPr>
        <p:spPr>
          <a:xfrm>
            <a:off x="3640831" y="2065020"/>
            <a:ext cx="171435" cy="229870"/>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24" name="文本框 123"/>
          <p:cNvSpPr txBox="1"/>
          <p:nvPr/>
        </p:nvSpPr>
        <p:spPr>
          <a:xfrm>
            <a:off x="3924501" y="2065020"/>
            <a:ext cx="284287" cy="274955"/>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5" name="右大括号 4"/>
          <p:cNvSpPr/>
          <p:nvPr/>
        </p:nvSpPr>
        <p:spPr>
          <a:xfrm>
            <a:off x="4321175" y="1954530"/>
            <a:ext cx="76200" cy="487680"/>
          </a:xfrm>
          <a:prstGeom prst="rightBrace">
            <a:avLst/>
          </a:prstGeom>
          <a:ln w="635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文本框 5"/>
          <p:cNvSpPr txBox="1"/>
          <p:nvPr/>
        </p:nvSpPr>
        <p:spPr>
          <a:xfrm>
            <a:off x="4361180" y="2065020"/>
            <a:ext cx="347980" cy="257175"/>
          </a:xfrm>
          <a:prstGeom prst="rect">
            <a:avLst/>
          </a:prstGeom>
          <a:noFill/>
        </p:spPr>
        <p:txBody>
          <a:bodyPr wrap="square" rtlCol="0">
            <a:no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 name="圆角矩形 6"/>
          <p:cNvSpPr/>
          <p:nvPr/>
        </p:nvSpPr>
        <p:spPr>
          <a:xfrm>
            <a:off x="3169920" y="286385"/>
            <a:ext cx="1517015" cy="1205230"/>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47" name="组合 46"/>
          <p:cNvGrpSpPr/>
          <p:nvPr/>
        </p:nvGrpSpPr>
        <p:grpSpPr>
          <a:xfrm>
            <a:off x="3477260" y="608330"/>
            <a:ext cx="1212850" cy="882650"/>
            <a:chOff x="7414" y="1703"/>
            <a:chExt cx="1910" cy="1390"/>
          </a:xfrm>
        </p:grpSpPr>
        <p:sp>
          <p:nvSpPr>
            <p:cNvPr id="8" name="矩形 7"/>
            <p:cNvSpPr/>
            <p:nvPr/>
          </p:nvSpPr>
          <p:spPr>
            <a:xfrm>
              <a:off x="7522"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9" name="矩形 8"/>
            <p:cNvSpPr/>
            <p:nvPr/>
          </p:nvSpPr>
          <p:spPr>
            <a:xfrm>
              <a:off x="8434"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10" name="矩形 9"/>
            <p:cNvSpPr/>
            <p:nvPr/>
          </p:nvSpPr>
          <p:spPr>
            <a:xfrm>
              <a:off x="7978"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11" name="矩形 10"/>
            <p:cNvSpPr/>
            <p:nvPr/>
          </p:nvSpPr>
          <p:spPr>
            <a:xfrm>
              <a:off x="7522"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2" name="矩形 11"/>
            <p:cNvSpPr/>
            <p:nvPr/>
          </p:nvSpPr>
          <p:spPr>
            <a:xfrm>
              <a:off x="8434"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3" name="矩形 12"/>
            <p:cNvSpPr/>
            <p:nvPr/>
          </p:nvSpPr>
          <p:spPr>
            <a:xfrm>
              <a:off x="7978"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4" name="矩形 13"/>
            <p:cNvSpPr/>
            <p:nvPr/>
          </p:nvSpPr>
          <p:spPr>
            <a:xfrm>
              <a:off x="7522"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5" name="矩形 14"/>
            <p:cNvSpPr/>
            <p:nvPr/>
          </p:nvSpPr>
          <p:spPr>
            <a:xfrm>
              <a:off x="8434"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7" name="矩形 16"/>
            <p:cNvSpPr/>
            <p:nvPr/>
          </p:nvSpPr>
          <p:spPr>
            <a:xfrm>
              <a:off x="7978"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18" name="文本框 17"/>
            <p:cNvSpPr txBox="1"/>
            <p:nvPr/>
          </p:nvSpPr>
          <p:spPr>
            <a:xfrm>
              <a:off x="761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9" name="文本框 18"/>
            <p:cNvSpPr txBox="1"/>
            <p:nvPr/>
          </p:nvSpPr>
          <p:spPr>
            <a:xfrm>
              <a:off x="807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0" name="文本框 19"/>
            <p:cNvSpPr txBox="1"/>
            <p:nvPr/>
          </p:nvSpPr>
          <p:spPr>
            <a:xfrm rot="5400000">
              <a:off x="7400" y="2112"/>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1" name="文本框 20"/>
            <p:cNvSpPr txBox="1"/>
            <p:nvPr/>
          </p:nvSpPr>
          <p:spPr>
            <a:xfrm rot="5400000">
              <a:off x="7857"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2" name="文本框 21"/>
            <p:cNvSpPr txBox="1"/>
            <p:nvPr/>
          </p:nvSpPr>
          <p:spPr>
            <a:xfrm rot="5400000">
              <a:off x="8314"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23" name="左大括号 22"/>
            <p:cNvSpPr/>
            <p:nvPr/>
          </p:nvSpPr>
          <p:spPr>
            <a:xfrm rot="16200000">
              <a:off x="8004" y="2156"/>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886" y="2731"/>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26" name="文本框 25"/>
            <p:cNvSpPr txBox="1"/>
            <p:nvPr/>
          </p:nvSpPr>
          <p:spPr>
            <a:xfrm>
              <a:off x="8890" y="1928"/>
              <a:ext cx="434"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n</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27" name="右大括号 26"/>
            <p:cNvSpPr/>
            <p:nvPr/>
          </p:nvSpPr>
          <p:spPr>
            <a:xfrm>
              <a:off x="8677" y="1703"/>
              <a:ext cx="203" cy="880"/>
            </a:xfrm>
            <a:prstGeom prst="rightBrac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49" name="文本框 48"/>
              <p:cNvSpPr txBox="1"/>
              <p:nvPr/>
            </p:nvSpPr>
            <p:spPr>
              <a:xfrm>
                <a:off x="3028315" y="286385"/>
                <a:ext cx="1067435" cy="22987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𝐶𝑆𝐼</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𝐶</m:t>
                          </m:r>
                        </m:e>
                        <m:sup>
                          <m:r>
                            <a:rPr lang="en-US" altLang="zh-CN" sz="900" i="1">
                              <a:latin typeface="DejaVu Math TeX Gyre" panose="02000503000000000000" charset="0"/>
                              <a:ea typeface="宋体" charset="0"/>
                              <a:cs typeface="DejaVu Math TeX Gyre" panose="02000503000000000000" charset="0"/>
                            </a:rPr>
                            <m:t>𝑛</m:t>
                          </m:r>
                          <m:r>
                            <a:rPr lang="en-US" altLang="zh-CN" sz="900" i="1">
                              <a:latin typeface="DejaVu Math TeX Gyre" panose="02000503000000000000" charset="0"/>
                              <a:ea typeface="宋体" charset="0"/>
                              <a:cs typeface="DejaVu Math TeX Gyre" panose="02000503000000000000" charset="0"/>
                            </a:rPr>
                            <m:t>×</m:t>
                          </m:r>
                          <m:r>
                            <a:rPr lang="en-US" altLang="zh-CN" sz="900" i="1">
                              <a:latin typeface="DejaVu Math TeX Gyre" panose="02000503000000000000" charset="0"/>
                              <a:ea typeface="宋体"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3028315" y="286385"/>
                <a:ext cx="1067435" cy="22987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103" name="组合 102"/>
          <p:cNvGrpSpPr/>
          <p:nvPr/>
        </p:nvGrpSpPr>
        <p:grpSpPr>
          <a:xfrm>
            <a:off x="3075940" y="2011680"/>
            <a:ext cx="1645902" cy="650875"/>
            <a:chOff x="4815" y="3439"/>
            <a:chExt cx="2669" cy="1025"/>
          </a:xfrm>
        </p:grpSpPr>
        <p:sp>
          <p:nvSpPr>
            <p:cNvPr id="51" name="圆角矩形 50"/>
            <p:cNvSpPr/>
            <p:nvPr/>
          </p:nvSpPr>
          <p:spPr>
            <a:xfrm>
              <a:off x="4915" y="3440"/>
              <a:ext cx="2569" cy="1024"/>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81" name="组合 80"/>
            <p:cNvGrpSpPr/>
            <p:nvPr/>
          </p:nvGrpSpPr>
          <p:grpSpPr>
            <a:xfrm>
              <a:off x="5639" y="3675"/>
              <a:ext cx="1093" cy="789"/>
              <a:chOff x="10917" y="3159"/>
              <a:chExt cx="1093" cy="789"/>
            </a:xfrm>
          </p:grpSpPr>
          <p:sp>
            <p:nvSpPr>
              <p:cNvPr id="32" name="矩形 31"/>
              <p:cNvSpPr/>
              <p:nvPr/>
            </p:nvSpPr>
            <p:spPr>
              <a:xfrm>
                <a:off x="10917" y="3295"/>
                <a:ext cx="172" cy="160"/>
              </a:xfrm>
              <a:prstGeom prst="rect">
                <a:avLst/>
              </a:prstGeom>
              <a:solidFill>
                <a:schemeClr val="tx1">
                  <a:lumMod val="65000"/>
                  <a:lumOff val="35000"/>
                </a:schemeClr>
              </a:solidFill>
              <a:ln w="6350" cap="flat" cmpd="sng" algn="ctr">
                <a:solidFill>
                  <a:schemeClr val="tx1"/>
                </a:solidFill>
                <a:prstDash val="solid"/>
                <a:miter lim="800000"/>
              </a:ln>
            </p:spPr>
            <p:txBody>
              <a:bodyPr rtlCol="0" anchor="ctr"/>
              <a:p>
                <a:pPr algn="just"/>
                <a:endParaRPr lang="zh-CN" altLang="en-US" dirty="0"/>
              </a:p>
            </p:txBody>
          </p:sp>
          <p:sp>
            <p:nvSpPr>
              <p:cNvPr id="33" name="矩形 32"/>
              <p:cNvSpPr/>
              <p:nvPr/>
            </p:nvSpPr>
            <p:spPr>
              <a:xfrm>
                <a:off x="11377" y="3295"/>
                <a:ext cx="172" cy="160"/>
              </a:xfrm>
              <a:prstGeom prst="rect">
                <a:avLst/>
              </a:prstGeom>
              <a:solidFill>
                <a:schemeClr val="tx1">
                  <a:lumMod val="50000"/>
                  <a:lumOff val="50000"/>
                </a:schemeClr>
              </a:solidFill>
              <a:ln w="6350" cap="flat" cmpd="sng" algn="ctr">
                <a:solidFill>
                  <a:schemeClr val="tx1"/>
                </a:solidFill>
                <a:prstDash val="solid"/>
                <a:miter lim="800000"/>
              </a:ln>
            </p:spPr>
            <p:txBody>
              <a:bodyPr rtlCol="0" anchor="ctr"/>
              <a:p>
                <a:pPr algn="just"/>
                <a:endParaRPr lang="zh-CN" altLang="en-US" dirty="0"/>
              </a:p>
            </p:txBody>
          </p:sp>
          <p:sp>
            <p:nvSpPr>
              <p:cNvPr id="34" name="矩形 33"/>
              <p:cNvSpPr/>
              <p:nvPr/>
            </p:nvSpPr>
            <p:spPr>
              <a:xfrm>
                <a:off x="11829" y="3288"/>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38" name="文本框 37"/>
              <p:cNvSpPr txBox="1"/>
              <p:nvPr/>
            </p:nvSpPr>
            <p:spPr>
              <a:xfrm>
                <a:off x="11008" y="3159"/>
                <a:ext cx="278" cy="36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39" name="文本框 38"/>
              <p:cNvSpPr txBox="1"/>
              <p:nvPr/>
            </p:nvSpPr>
            <p:spPr>
              <a:xfrm>
                <a:off x="11468" y="3159"/>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43" name="左大括号 42"/>
              <p:cNvSpPr/>
              <p:nvPr/>
            </p:nvSpPr>
            <p:spPr>
              <a:xfrm rot="16200000">
                <a:off x="11403" y="3011"/>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4" name="文本框 43"/>
              <p:cNvSpPr txBox="1"/>
              <p:nvPr/>
            </p:nvSpPr>
            <p:spPr>
              <a:xfrm>
                <a:off x="11285" y="3586"/>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grpSp>
        <mc:AlternateContent xmlns:mc="http://schemas.openxmlformats.org/markup-compatibility/2006">
          <mc:Choice xmlns:a14="http://schemas.microsoft.com/office/drawing/2010/main" Requires="a14">
            <p:sp>
              <p:nvSpPr>
                <p:cNvPr id="50" name="文本框 49"/>
                <p:cNvSpPr txBox="1"/>
                <p:nvPr/>
              </p:nvSpPr>
              <p:spPr>
                <a:xfrm>
                  <a:off x="4815" y="3439"/>
                  <a:ext cx="1681" cy="362"/>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𝐶𝑆𝐼𝐿</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𝐶</m:t>
                            </m:r>
                          </m:e>
                          <m:sup>
                            <m:r>
                              <a:rPr lang="en-US" altLang="zh-CN" sz="900" i="1">
                                <a:latin typeface="DejaVu Math TeX Gyre" panose="02000503000000000000" charset="0"/>
                                <a:ea typeface="宋体"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50" name="文本框 49"/>
                <p:cNvSpPr txBox="1">
                  <a:spLocks noRot="1" noChangeAspect="1" noMove="1" noResize="1" noEditPoints="1" noAdjustHandles="1" noChangeArrowheads="1" noChangeShapeType="1" noTextEdit="1"/>
                </p:cNvSpPr>
                <p:nvPr/>
              </p:nvSpPr>
              <p:spPr>
                <a:xfrm>
                  <a:off x="4815" y="3439"/>
                  <a:ext cx="1681" cy="362"/>
                </a:xfrm>
                <a:prstGeom prst="rect">
                  <a:avLst/>
                </a:prstGeom>
                <a:blipFill rotWithShape="1">
                  <a:blip r:embed="rId2"/>
                </a:blipFill>
              </p:spPr>
              <p:txBody>
                <a:bodyPr/>
                <a:lstStyle/>
                <a:p>
                  <a:r>
                    <a:rPr lang="zh-CN" altLang="en-US">
                      <a:noFill/>
                    </a:rPr>
                    <a:t> </a:t>
                  </a:r>
                </a:p>
              </p:txBody>
            </p:sp>
          </mc:Fallback>
        </mc:AlternateContent>
      </p:grpSp>
      <p:sp>
        <p:nvSpPr>
          <p:cNvPr id="52" name="圆角矩形 51"/>
          <p:cNvSpPr/>
          <p:nvPr/>
        </p:nvSpPr>
        <p:spPr>
          <a:xfrm>
            <a:off x="3416935" y="1633855"/>
            <a:ext cx="991235" cy="23050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en-US" altLang="zh-CN" sz="900" dirty="0">
                <a:solidFill>
                  <a:schemeClr val="tx1"/>
                </a:solidFill>
                <a:uFillTx/>
                <a:latin typeface="Times New Roman" panose="02020503050405090304" pitchFamily="18" charset="0"/>
                <a:ea typeface="宋体-简" panose="02010800040101010101" charset="-122"/>
              </a:rPr>
              <a:t>Lp</a:t>
            </a:r>
            <a:r>
              <a:rPr lang="zh-CN" altLang="en-US" sz="900" dirty="0">
                <a:solidFill>
                  <a:schemeClr val="tx1"/>
                </a:solidFill>
                <a:uFillTx/>
                <a:latin typeface="Times New Roman" panose="02020503050405090304" pitchFamily="18" charset="0"/>
                <a:ea typeface="宋体-简" panose="02010800040101010101" charset="-122"/>
              </a:rPr>
              <a:t>范</a:t>
            </a:r>
            <a:r>
              <a:rPr lang="zh-CN" altLang="en-US" sz="900" dirty="0">
                <a:solidFill>
                  <a:schemeClr val="tx1"/>
                </a:solidFill>
                <a:uFillTx/>
                <a:latin typeface="Times New Roman" panose="02020503050405090304" pitchFamily="18" charset="0"/>
                <a:ea typeface="宋体-简" panose="02010800040101010101" charset="-122"/>
              </a:rPr>
              <a:t>数计算</a:t>
            </a:r>
            <a:endParaRPr lang="zh-CN" altLang="en-US" sz="900" dirty="0">
              <a:solidFill>
                <a:schemeClr val="tx1"/>
              </a:solidFill>
              <a:uFillTx/>
              <a:latin typeface="Times New Roman" panose="02020503050405090304" pitchFamily="18" charset="0"/>
              <a:ea typeface="宋体-简" panose="02010800040101010101" charset="-122"/>
            </a:endParaRPr>
          </a:p>
        </p:txBody>
      </p:sp>
      <p:sp>
        <p:nvSpPr>
          <p:cNvPr id="53" name="圆角矩形 52"/>
          <p:cNvSpPr/>
          <p:nvPr/>
        </p:nvSpPr>
        <p:spPr>
          <a:xfrm>
            <a:off x="3423920" y="2823210"/>
            <a:ext cx="991235" cy="229870"/>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变化率</a:t>
            </a:r>
            <a:r>
              <a:rPr lang="zh-CN" altLang="en-US" sz="900" dirty="0">
                <a:solidFill>
                  <a:schemeClr val="tx1"/>
                </a:solidFill>
                <a:uFillTx/>
                <a:latin typeface="Times New Roman" panose="02020503050405090304" pitchFamily="18" charset="0"/>
                <a:ea typeface="宋体-简" panose="02010800040101010101" charset="-122"/>
              </a:rPr>
              <a:t>计算</a:t>
            </a:r>
            <a:endParaRPr lang="zh-CN" altLang="en-US" sz="900" dirty="0">
              <a:solidFill>
                <a:schemeClr val="tx1"/>
              </a:solidFill>
              <a:uFillTx/>
              <a:latin typeface="Times New Roman" panose="02020503050405090304" pitchFamily="18" charset="0"/>
              <a:ea typeface="宋体-简" panose="02010800040101010101" charset="-122"/>
            </a:endParaRPr>
          </a:p>
        </p:txBody>
      </p:sp>
      <p:sp>
        <p:nvSpPr>
          <p:cNvPr id="54" name="圆角矩形 53"/>
          <p:cNvSpPr/>
          <p:nvPr/>
        </p:nvSpPr>
        <p:spPr>
          <a:xfrm>
            <a:off x="3416935" y="4318635"/>
            <a:ext cx="991235" cy="231140"/>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时间</a:t>
            </a:r>
            <a:r>
              <a:rPr lang="zh-CN" altLang="en-US" sz="900" dirty="0">
                <a:solidFill>
                  <a:schemeClr val="tx1"/>
                </a:solidFill>
                <a:uFillTx/>
                <a:latin typeface="Times New Roman" panose="02020503050405090304" pitchFamily="18" charset="0"/>
                <a:ea typeface="宋体-简" panose="02010800040101010101" charset="-122"/>
              </a:rPr>
              <a:t>向量计算</a:t>
            </a:r>
            <a:endParaRPr lang="zh-CN" altLang="en-US" sz="900" dirty="0">
              <a:solidFill>
                <a:schemeClr val="tx1"/>
              </a:solidFill>
              <a:uFillTx/>
              <a:latin typeface="Times New Roman" panose="02020503050405090304" pitchFamily="18" charset="0"/>
              <a:ea typeface="宋体-简" panose="02010800040101010101" charset="-122"/>
            </a:endParaRPr>
          </a:p>
        </p:txBody>
      </p:sp>
      <mc:AlternateContent xmlns:mc="http://schemas.openxmlformats.org/markup-compatibility/2006">
        <mc:Choice xmlns:a14="http://schemas.microsoft.com/office/drawing/2010/main" Requires="a14">
          <p:sp>
            <p:nvSpPr>
              <p:cNvPr id="55" name="圆角矩形 54"/>
              <p:cNvSpPr/>
              <p:nvPr/>
            </p:nvSpPr>
            <p:spPr>
              <a:xfrm>
                <a:off x="4665980" y="4320540"/>
                <a:ext cx="574675" cy="22923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阈值</a:t>
                </a:r>
                <a14:m>
                  <m:oMath xmlns:m="http://schemas.openxmlformats.org/officeDocument/2006/math">
                    <m:sSub>
                      <m:sSubPr>
                        <m:ctrlP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ctrlPr>
                      </m:sSubPr>
                      <m:e>
                        <m: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t>𝜂</m:t>
                        </m:r>
                      </m:e>
                      <m:sub>
                        <m:r>
                          <a:rPr lang="en-US" altLang="zh-CN" sz="900" i="1" dirty="0">
                            <a:solidFill>
                              <a:schemeClr val="tx1"/>
                            </a:solidFill>
                            <a:uFillTx/>
                            <a:latin typeface="DejaVu Math TeX Gyre" panose="02000503000000000000" charset="0"/>
                            <a:ea typeface="宋体-简" panose="02010800040101010101" charset="-122"/>
                            <a:cs typeface="DejaVu Math TeX Gyre" panose="02000503000000000000" charset="0"/>
                          </a:rPr>
                          <m:t>0</m:t>
                        </m:r>
                      </m:sub>
                    </m:sSub>
                  </m:oMath>
                </a14:m>
                <a:endParaRPr lang="zh-CN" altLang="en-US" sz="900" dirty="0">
                  <a:solidFill>
                    <a:schemeClr val="tx1"/>
                  </a:solidFill>
                  <a:uFillTx/>
                  <a:latin typeface="Times New Roman" panose="02020503050405090304" pitchFamily="18" charset="0"/>
                  <a:ea typeface="宋体-简" panose="02010800040101010101" charset="-122"/>
                </a:endParaRPr>
              </a:p>
            </p:txBody>
          </p:sp>
        </mc:Choice>
        <mc:Fallback>
          <p:sp>
            <p:nvSpPr>
              <p:cNvPr id="55" name="圆角矩形 54"/>
              <p:cNvSpPr>
                <a:spLocks noRot="1" noChangeAspect="1" noMove="1" noResize="1" noEditPoints="1" noAdjustHandles="1" noChangeArrowheads="1" noChangeShapeType="1" noTextEdit="1"/>
              </p:cNvSpPr>
              <p:nvPr/>
            </p:nvSpPr>
            <p:spPr>
              <a:xfrm>
                <a:off x="4665980" y="4320540"/>
                <a:ext cx="574675" cy="229235"/>
              </a:xfrm>
              <a:prstGeom prst="roundRect">
                <a:avLst/>
              </a:prstGeom>
              <a:blipFill rotWithShape="1">
                <a:blip r:embed="rId3"/>
                <a:stretch>
                  <a:fillRect l="-1105" t="-2770" r="-1105" b="-2770"/>
                </a:stretch>
              </a:blipFill>
              <a:ln w="9525" cap="flat" cmpd="sng" algn="ctr">
                <a:solidFill>
                  <a:schemeClr val="tx1"/>
                </a:solidFill>
                <a:prstDash val="solid"/>
                <a:miter lim="800000"/>
              </a:ln>
            </p:spPr>
            <p:txBody>
              <a:bodyPr/>
              <a:lstStyle/>
              <a:p>
                <a:r>
                  <a:rPr lang="zh-CN" altLang="en-US">
                    <a:noFill/>
                  </a:rPr>
                  <a:t> </a:t>
                </a:r>
              </a:p>
            </p:txBody>
          </p:sp>
        </mc:Fallback>
      </mc:AlternateContent>
      <p:grpSp>
        <p:nvGrpSpPr>
          <p:cNvPr id="104" name="组合 103"/>
          <p:cNvGrpSpPr/>
          <p:nvPr/>
        </p:nvGrpSpPr>
        <p:grpSpPr>
          <a:xfrm>
            <a:off x="3037205" y="5194935"/>
            <a:ext cx="2084122" cy="1205230"/>
            <a:chOff x="7724" y="2189"/>
            <a:chExt cx="3025" cy="1898"/>
          </a:xfrm>
        </p:grpSpPr>
        <p:sp>
          <p:nvSpPr>
            <p:cNvPr id="60" name="圆角矩形 59"/>
            <p:cNvSpPr/>
            <p:nvPr/>
          </p:nvSpPr>
          <p:spPr>
            <a:xfrm>
              <a:off x="7801" y="2189"/>
              <a:ext cx="2394" cy="1898"/>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61" name="组合 60"/>
            <p:cNvGrpSpPr/>
            <p:nvPr/>
          </p:nvGrpSpPr>
          <p:grpSpPr>
            <a:xfrm>
              <a:off x="8285" y="2696"/>
              <a:ext cx="2464" cy="1390"/>
              <a:chOff x="7414" y="1703"/>
              <a:chExt cx="2464" cy="1390"/>
            </a:xfrm>
          </p:grpSpPr>
          <p:sp>
            <p:nvSpPr>
              <p:cNvPr id="62" name="矩形 61"/>
              <p:cNvSpPr/>
              <p:nvPr/>
            </p:nvSpPr>
            <p:spPr>
              <a:xfrm>
                <a:off x="7522"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3" name="矩形 62"/>
              <p:cNvSpPr/>
              <p:nvPr/>
            </p:nvSpPr>
            <p:spPr>
              <a:xfrm>
                <a:off x="8434"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4" name="矩形 63"/>
              <p:cNvSpPr/>
              <p:nvPr/>
            </p:nvSpPr>
            <p:spPr>
              <a:xfrm>
                <a:off x="7978" y="1704"/>
                <a:ext cx="172" cy="160"/>
              </a:xfrm>
              <a:prstGeom prst="rect">
                <a:avLst/>
              </a:prstGeom>
              <a:solidFill>
                <a:schemeClr val="accent1">
                  <a:lumMod val="40000"/>
                  <a:lumOff val="60000"/>
                </a:schemeClr>
              </a:solidFill>
              <a:ln w="6350" cap="flat" cmpd="sng" algn="ctr">
                <a:solidFill>
                  <a:schemeClr val="tx1"/>
                </a:solidFill>
                <a:prstDash val="solid"/>
                <a:miter lim="800000"/>
              </a:ln>
            </p:spPr>
            <p:txBody>
              <a:bodyPr rtlCol="0" anchor="ctr"/>
              <a:p>
                <a:pPr algn="just"/>
                <a:endParaRPr lang="zh-CN" altLang="en-US" dirty="0"/>
              </a:p>
            </p:txBody>
          </p:sp>
          <p:sp>
            <p:nvSpPr>
              <p:cNvPr id="65" name="矩形 64"/>
              <p:cNvSpPr/>
              <p:nvPr/>
            </p:nvSpPr>
            <p:spPr>
              <a:xfrm>
                <a:off x="7522"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6" name="矩形 65"/>
              <p:cNvSpPr/>
              <p:nvPr/>
            </p:nvSpPr>
            <p:spPr>
              <a:xfrm>
                <a:off x="8434"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7" name="矩形 66"/>
              <p:cNvSpPr/>
              <p:nvPr/>
            </p:nvSpPr>
            <p:spPr>
              <a:xfrm>
                <a:off x="7978" y="2064"/>
                <a:ext cx="172" cy="160"/>
              </a:xfrm>
              <a:prstGeom prst="rect">
                <a:avLst/>
              </a:prstGeom>
              <a:solidFill>
                <a:schemeClr val="accent1">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8" name="矩形 67"/>
              <p:cNvSpPr/>
              <p:nvPr/>
            </p:nvSpPr>
            <p:spPr>
              <a:xfrm>
                <a:off x="7522"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69" name="矩形 68"/>
              <p:cNvSpPr/>
              <p:nvPr/>
            </p:nvSpPr>
            <p:spPr>
              <a:xfrm>
                <a:off x="8434"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70" name="矩形 69"/>
              <p:cNvSpPr/>
              <p:nvPr/>
            </p:nvSpPr>
            <p:spPr>
              <a:xfrm>
                <a:off x="7978" y="2424"/>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71" name="文本框 70"/>
              <p:cNvSpPr txBox="1"/>
              <p:nvPr/>
            </p:nvSpPr>
            <p:spPr>
              <a:xfrm>
                <a:off x="761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2" name="文本框 71"/>
              <p:cNvSpPr txBox="1"/>
              <p:nvPr/>
            </p:nvSpPr>
            <p:spPr>
              <a:xfrm>
                <a:off x="8073" y="192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3" name="文本框 72"/>
              <p:cNvSpPr txBox="1"/>
              <p:nvPr/>
            </p:nvSpPr>
            <p:spPr>
              <a:xfrm rot="5400000">
                <a:off x="7400" y="2112"/>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4" name="文本框 73"/>
              <p:cNvSpPr txBox="1"/>
              <p:nvPr/>
            </p:nvSpPr>
            <p:spPr>
              <a:xfrm rot="5400000">
                <a:off x="7857"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5" name="文本框 74"/>
              <p:cNvSpPr txBox="1"/>
              <p:nvPr/>
            </p:nvSpPr>
            <p:spPr>
              <a:xfrm rot="5400000">
                <a:off x="8314" y="2108"/>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76" name="左大括号 75"/>
              <p:cNvSpPr/>
              <p:nvPr/>
            </p:nvSpPr>
            <p:spPr>
              <a:xfrm rot="16200000">
                <a:off x="8004" y="2156"/>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7" name="文本框 76"/>
              <p:cNvSpPr txBox="1"/>
              <p:nvPr/>
            </p:nvSpPr>
            <p:spPr>
              <a:xfrm>
                <a:off x="7886" y="2731"/>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2</a:t>
                </a:r>
                <a:r>
                  <a:rPr lang="en-US" altLang="zh-CN" sz="900">
                    <a:solidFill>
                      <a:schemeClr val="tx1"/>
                    </a:solidFill>
                    <a:uFillTx/>
                    <a:latin typeface="Times New Roman" panose="02020503050405090304" pitchFamily="18" charset="0"/>
                    <a:ea typeface="宋体-简" panose="02010800040101010101" charset="-122"/>
                  </a:rPr>
                  <a:t>m</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78" name="文本框 77"/>
              <p:cNvSpPr txBox="1"/>
              <p:nvPr/>
            </p:nvSpPr>
            <p:spPr>
              <a:xfrm>
                <a:off x="8785" y="1956"/>
                <a:ext cx="1093"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79" name="右大括号 78"/>
              <p:cNvSpPr/>
              <p:nvPr/>
            </p:nvSpPr>
            <p:spPr>
              <a:xfrm>
                <a:off x="8677" y="1703"/>
                <a:ext cx="203" cy="880"/>
              </a:xfrm>
              <a:prstGeom prst="rightBrac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80" name="文本框 79"/>
                <p:cNvSpPr txBox="1"/>
                <p:nvPr/>
              </p:nvSpPr>
              <p:spPr>
                <a:xfrm>
                  <a:off x="7724" y="2253"/>
                  <a:ext cx="1681" cy="362"/>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𝑇𝑐𝐸𝑚𝑏𝑒𝑑𝑑𝑖𝑛𝑔</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𝑅</m:t>
                            </m:r>
                          </m:e>
                          <m:sup>
                            <m:r>
                              <a:rPr lang="en-US" altLang="zh-CN" sz="900" i="1">
                                <a:latin typeface="DejaVu Math TeX Gyre" panose="02000503000000000000" charset="0"/>
                                <a:cs typeface="DejaVu Math TeX Gyre" panose="02000503000000000000" charset="0"/>
                              </a:rPr>
                              <m:t>𝑡</m:t>
                            </m:r>
                            <m:r>
                              <a:rPr lang="en-US" altLang="zh-CN" sz="900" i="1">
                                <a:latin typeface="DejaVu Math TeX Gyre" panose="02000503000000000000" charset="0"/>
                                <a:cs typeface="DejaVu Math TeX Gyre" panose="02000503000000000000" charset="0"/>
                              </a:rPr>
                              <m:t>×(</m:t>
                            </m:r>
                            <m:r>
                              <a:rPr lang="en-US" altLang="zh-CN" sz="900" i="1">
                                <a:latin typeface="DejaVu Math TeX Gyre" panose="02000503000000000000" charset="0"/>
                                <a:cs typeface="DejaVu Math TeX Gyre" panose="02000503000000000000" charset="0"/>
                              </a:rPr>
                              <m:t>2</m:t>
                            </m:r>
                            <m:r>
                              <a:rPr lang="en-US" altLang="zh-CN" sz="900" i="1">
                                <a:latin typeface="DejaVu Math TeX Gyre" panose="02000503000000000000" charset="0"/>
                                <a:cs typeface="DejaVu Math TeX Gyre" panose="02000503000000000000" charset="0"/>
                              </a:rPr>
                              <m:t>𝑚</m:t>
                            </m:r>
                            <m:r>
                              <a:rPr lang="en-US" altLang="zh-CN" sz="900" i="1">
                                <a:latin typeface="DejaVu Math TeX Gyre" panose="02000503000000000000" charset="0"/>
                                <a:cs typeface="DejaVu Math TeX Gyre" panose="02000503000000000000" charset="0"/>
                              </a:rPr>
                              <m:t>)</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7724" y="2253"/>
                  <a:ext cx="1681" cy="362"/>
                </a:xfrm>
                <a:prstGeom prst="rect">
                  <a:avLst/>
                </a:prstGeom>
                <a:blipFill rotWithShape="1">
                  <a:blip r:embed="rId4"/>
                </a:blipFill>
              </p:spPr>
              <p:txBody>
                <a:bodyPr/>
                <a:lstStyle/>
                <a:p>
                  <a:r>
                    <a:rPr lang="zh-CN" altLang="en-US">
                      <a:noFill/>
                    </a:rPr>
                    <a:t> </a:t>
                  </a:r>
                </a:p>
              </p:txBody>
            </p:sp>
          </mc:Fallback>
        </mc:AlternateContent>
      </p:grpSp>
      <p:sp>
        <p:nvSpPr>
          <p:cNvPr id="93" name="圆角矩形 92"/>
          <p:cNvSpPr/>
          <p:nvPr/>
        </p:nvSpPr>
        <p:spPr>
          <a:xfrm>
            <a:off x="3138805" y="3223895"/>
            <a:ext cx="1533525" cy="916940"/>
          </a:xfrm>
          <a:prstGeom prst="roundRect">
            <a:avLst/>
          </a:prstGeom>
          <a:solidFill>
            <a:schemeClr val="bg1"/>
          </a:solidFill>
          <a:ln w="12700" cap="flat" cmpd="sng" algn="ctr">
            <a:solidFill>
              <a:schemeClr val="tx1"/>
            </a:solidFill>
            <a:prstDash val="dash"/>
            <a:miter lim="800000"/>
          </a:ln>
        </p:spPr>
        <p:txBody>
          <a:bodyPr rtlCol="0" anchor="ctr"/>
          <a:p>
            <a:pPr algn="just"/>
            <a:endParaRPr lang="en-US" altLang="zh-CN" i="1" dirty="0">
              <a:latin typeface="DejaVu Math TeX Gyre" panose="02000503000000000000" charset="0"/>
              <a:cs typeface="DejaVu Math TeX Gyre" panose="02000503000000000000" charset="0"/>
            </a:endParaRPr>
          </a:p>
        </p:txBody>
      </p:sp>
      <p:grpSp>
        <p:nvGrpSpPr>
          <p:cNvPr id="94" name="组合 93"/>
          <p:cNvGrpSpPr/>
          <p:nvPr/>
        </p:nvGrpSpPr>
        <p:grpSpPr>
          <a:xfrm>
            <a:off x="3576320" y="3609340"/>
            <a:ext cx="693420" cy="501015"/>
            <a:chOff x="10917" y="3159"/>
            <a:chExt cx="1092" cy="789"/>
          </a:xfrm>
        </p:grpSpPr>
        <p:sp>
          <p:nvSpPr>
            <p:cNvPr id="95" name="矩形 94"/>
            <p:cNvSpPr/>
            <p:nvPr/>
          </p:nvSpPr>
          <p:spPr>
            <a:xfrm>
              <a:off x="1091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96" name="矩形 95"/>
            <p:cNvSpPr/>
            <p:nvPr/>
          </p:nvSpPr>
          <p:spPr>
            <a:xfrm>
              <a:off x="11377" y="3295"/>
              <a:ext cx="172" cy="160"/>
            </a:xfrm>
            <a:prstGeom prst="rect">
              <a:avLst/>
            </a:prstGeom>
            <a:solidFill>
              <a:schemeClr val="bg1"/>
            </a:solidFill>
            <a:ln w="6350" cap="flat" cmpd="sng" algn="ctr">
              <a:solidFill>
                <a:schemeClr val="tx1"/>
              </a:solidFill>
              <a:prstDash val="solid"/>
              <a:miter lim="800000"/>
            </a:ln>
          </p:spPr>
          <p:txBody>
            <a:bodyPr rtlCol="0" anchor="ctr"/>
            <a:p>
              <a:pPr algn="just"/>
              <a:endParaRPr lang="zh-CN" altLang="en-US" dirty="0"/>
            </a:p>
          </p:txBody>
        </p:sp>
        <p:sp>
          <p:nvSpPr>
            <p:cNvPr id="97" name="矩形 96"/>
            <p:cNvSpPr/>
            <p:nvPr/>
          </p:nvSpPr>
          <p:spPr>
            <a:xfrm>
              <a:off x="11829" y="3288"/>
              <a:ext cx="172" cy="16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98" name="文本框 97"/>
            <p:cNvSpPr txBox="1"/>
            <p:nvPr/>
          </p:nvSpPr>
          <p:spPr>
            <a:xfrm>
              <a:off x="11008" y="3159"/>
              <a:ext cx="278" cy="36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99" name="文本框 98"/>
            <p:cNvSpPr txBox="1"/>
            <p:nvPr/>
          </p:nvSpPr>
          <p:spPr>
            <a:xfrm>
              <a:off x="11468" y="3159"/>
              <a:ext cx="461" cy="433"/>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00" name="左大括号 99"/>
            <p:cNvSpPr/>
            <p:nvPr/>
          </p:nvSpPr>
          <p:spPr>
            <a:xfrm rot="16200000">
              <a:off x="11403" y="3011"/>
              <a:ext cx="120" cy="1093"/>
            </a:xfrm>
            <a:prstGeom prst="leftBrace">
              <a:avLst>
                <a:gd name="adj1" fmla="val 8333"/>
                <a:gd name="adj2" fmla="val 49399"/>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1" name="文本框 100"/>
            <p:cNvSpPr txBox="1"/>
            <p:nvPr/>
          </p:nvSpPr>
          <p:spPr>
            <a:xfrm>
              <a:off x="11285" y="3586"/>
              <a:ext cx="548" cy="362"/>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grpSp>
      <mc:AlternateContent xmlns:mc="http://schemas.openxmlformats.org/markup-compatibility/2006">
        <mc:Choice xmlns:a14="http://schemas.microsoft.com/office/drawing/2010/main" Requires="a14">
          <p:sp>
            <p:nvSpPr>
              <p:cNvPr id="102" name="文本框 101"/>
              <p:cNvSpPr txBox="1"/>
              <p:nvPr/>
            </p:nvSpPr>
            <p:spPr>
              <a:xfrm>
                <a:off x="2915285" y="3199765"/>
                <a:ext cx="1067435" cy="22987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sz="900" i="1">
                          <a:latin typeface="DejaVu Math TeX Gyre" panose="02000503000000000000" charset="0"/>
                          <a:cs typeface="DejaVu Math TeX Gyre" panose="02000503000000000000" charset="0"/>
                        </a:rPr>
                        <m:t>𝜂</m:t>
                      </m:r>
                      <m:r>
                        <a:rPr lang="en-US" altLang="zh-CN" sz="900" i="1">
                          <a:latin typeface="DejaVu Math TeX Gyre" panose="02000503000000000000" charset="0"/>
                          <a:cs typeface="DejaVu Math TeX Gyre" panose="02000503000000000000" charset="0"/>
                        </a:rPr>
                        <m:t>∈</m:t>
                      </m:r>
                      <m:sSup>
                        <m:sSupPr>
                          <m:ctrlPr>
                            <a:rPr lang="en-US" altLang="zh-CN" sz="900" i="1">
                              <a:latin typeface="DejaVu Math TeX Gyre" panose="02000503000000000000" charset="0"/>
                              <a:cs typeface="DejaVu Math TeX Gyre" panose="02000503000000000000" charset="0"/>
                            </a:rPr>
                          </m:ctrlPr>
                        </m:sSupPr>
                        <m:e>
                          <m:r>
                            <a:rPr lang="en-US" altLang="zh-CN" sz="900" i="1">
                              <a:latin typeface="DejaVu Math TeX Gyre" panose="02000503000000000000" charset="0"/>
                              <a:cs typeface="DejaVu Math TeX Gyre" panose="02000503000000000000" charset="0"/>
                            </a:rPr>
                            <m:t>𝑅</m:t>
                          </m:r>
                        </m:e>
                        <m:sup>
                          <m:r>
                            <a:rPr lang="en-US" altLang="zh-CN" sz="900" i="1">
                              <a:latin typeface="DejaVu Math TeX Gyre" panose="02000503000000000000" charset="0"/>
                              <a:cs typeface="DejaVu Math TeX Gyre" panose="02000503000000000000" charset="0"/>
                            </a:rPr>
                            <m:t>𝑡</m:t>
                          </m:r>
                          <m:r>
                            <a:rPr lang="en-US" altLang="zh-CN" sz="900" i="1">
                              <a:latin typeface="DejaVu Math TeX Gyre" panose="02000503000000000000" charset="0"/>
                              <a:ea typeface="宋体" charset="0"/>
                              <a:cs typeface="DejaVu Math TeX Gyre" panose="02000503000000000000" charset="0"/>
                            </a:rPr>
                            <m:t>×</m:t>
                          </m:r>
                          <m:r>
                            <a:rPr lang="en-US" altLang="zh-CN" sz="900" i="1">
                              <a:latin typeface="DejaVu Math TeX Gyre" panose="02000503000000000000" charset="0"/>
                              <a:cs typeface="DejaVu Math TeX Gyre" panose="02000503000000000000" charset="0"/>
                            </a:rPr>
                            <m:t>𝑡</m:t>
                          </m:r>
                        </m:sup>
                      </m:sSup>
                    </m:oMath>
                  </m:oMathPara>
                </a14:m>
                <a:endParaRPr lang="en-US" altLang="zh-CN" sz="900" i="1">
                  <a:latin typeface="DejaVu Math TeX Gyre" panose="02000503000000000000" charset="0"/>
                  <a:cs typeface="DejaVu Math TeX Gyre" panose="02000503000000000000" charset="0"/>
                </a:endParaRPr>
              </a:p>
            </p:txBody>
          </p:sp>
        </mc:Choice>
        <mc:Fallback>
          <p:sp>
            <p:nvSpPr>
              <p:cNvPr id="102" name="文本框 101"/>
              <p:cNvSpPr txBox="1">
                <a:spLocks noRot="1" noChangeAspect="1" noMove="1" noResize="1" noEditPoints="1" noAdjustHandles="1" noChangeArrowheads="1" noChangeShapeType="1" noTextEdit="1"/>
              </p:cNvSpPr>
              <p:nvPr/>
            </p:nvSpPr>
            <p:spPr>
              <a:xfrm>
                <a:off x="2915285" y="3199765"/>
                <a:ext cx="1067435" cy="229870"/>
              </a:xfrm>
              <a:prstGeom prst="rect">
                <a:avLst/>
              </a:prstGeom>
              <a:blipFill rotWithShape="1">
                <a:blip r:embed="rId5"/>
                <a:stretch>
                  <a:fillRect/>
                </a:stretch>
              </a:blipFill>
            </p:spPr>
            <p:txBody>
              <a:bodyPr/>
              <a:lstStyle/>
              <a:p>
                <a:r>
                  <a:rPr lang="zh-CN" altLang="en-US">
                    <a:noFill/>
                  </a:rPr>
                  <a:t> </a:t>
                </a:r>
              </a:p>
            </p:txBody>
          </p:sp>
        </mc:Fallback>
      </mc:AlternateContent>
      <p:sp>
        <p:nvSpPr>
          <p:cNvPr id="105" name="圆角矩形 104"/>
          <p:cNvSpPr/>
          <p:nvPr/>
        </p:nvSpPr>
        <p:spPr>
          <a:xfrm>
            <a:off x="4665980" y="4782820"/>
            <a:ext cx="674370" cy="22923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时间</a:t>
            </a:r>
            <a:r>
              <a:rPr lang="zh-CN" altLang="en-US" sz="900" dirty="0">
                <a:solidFill>
                  <a:schemeClr val="tx1"/>
                </a:solidFill>
                <a:uFillTx/>
                <a:latin typeface="Times New Roman" panose="02020503050405090304" pitchFamily="18" charset="0"/>
                <a:ea typeface="宋体-简" panose="02010800040101010101" charset="-122"/>
              </a:rPr>
              <a:t>掩码</a:t>
            </a:r>
            <a:endParaRPr lang="zh-CN" altLang="en-US" sz="900" dirty="0">
              <a:solidFill>
                <a:schemeClr val="tx1"/>
              </a:solidFill>
              <a:uFillTx/>
              <a:latin typeface="Times New Roman" panose="02020503050405090304" pitchFamily="18" charset="0"/>
              <a:ea typeface="宋体-简" panose="02010800040101010101" charset="-122"/>
            </a:endParaRPr>
          </a:p>
        </p:txBody>
      </p:sp>
      <p:cxnSp>
        <p:nvCxnSpPr>
          <p:cNvPr id="106" name="直接箭头连接符 105"/>
          <p:cNvCxnSpPr>
            <a:stCxn id="54" idx="2"/>
            <a:endCxn id="2" idx="0"/>
          </p:cNvCxnSpPr>
          <p:nvPr/>
        </p:nvCxnSpPr>
        <p:spPr>
          <a:xfrm>
            <a:off x="3912870" y="4549775"/>
            <a:ext cx="0" cy="2330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a:endCxn id="54" idx="0"/>
          </p:cNvCxnSpPr>
          <p:nvPr/>
        </p:nvCxnSpPr>
        <p:spPr>
          <a:xfrm>
            <a:off x="3912870" y="4140835"/>
            <a:ext cx="0" cy="1778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nvCxnSpPr>
        <p:spPr>
          <a:xfrm>
            <a:off x="3906520" y="3050540"/>
            <a:ext cx="0" cy="1739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9" name="直接箭头连接符 108"/>
          <p:cNvCxnSpPr>
            <a:endCxn id="53" idx="0"/>
          </p:cNvCxnSpPr>
          <p:nvPr/>
        </p:nvCxnSpPr>
        <p:spPr>
          <a:xfrm>
            <a:off x="3919855" y="2670810"/>
            <a:ext cx="0" cy="1524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0" name="直接箭头连接符 109"/>
          <p:cNvCxnSpPr/>
          <p:nvPr/>
        </p:nvCxnSpPr>
        <p:spPr>
          <a:xfrm>
            <a:off x="3895725" y="1882140"/>
            <a:ext cx="0" cy="135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1" name="直接箭头连接符 110"/>
          <p:cNvCxnSpPr/>
          <p:nvPr/>
        </p:nvCxnSpPr>
        <p:spPr>
          <a:xfrm>
            <a:off x="3895725" y="1498600"/>
            <a:ext cx="0" cy="135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4" name="直接箭头连接符 113"/>
          <p:cNvCxnSpPr>
            <a:stCxn id="105" idx="1"/>
          </p:cNvCxnSpPr>
          <p:nvPr/>
        </p:nvCxnSpPr>
        <p:spPr>
          <a:xfrm flipH="1">
            <a:off x="4408170" y="4897755"/>
            <a:ext cx="2578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 name="圆角矩形 1"/>
          <p:cNvSpPr/>
          <p:nvPr/>
        </p:nvSpPr>
        <p:spPr>
          <a:xfrm>
            <a:off x="3416935" y="4782820"/>
            <a:ext cx="991235" cy="245745"/>
          </a:xfrm>
          <a:prstGeom prst="roundRect">
            <a:avLst/>
          </a:prstGeom>
          <a:solidFill>
            <a:sysClr val="window" lastClr="FFFFFF"/>
          </a:solidFill>
          <a:ln w="9525" cap="flat" cmpd="sng" algn="ctr">
            <a:solidFill>
              <a:schemeClr val="tx1"/>
            </a:solidFill>
            <a:prstDash val="solid"/>
            <a:miter lim="800000"/>
          </a:ln>
        </p:spPr>
        <p:txBody>
          <a:bodyPr rtlCol="0" anchor="ctr"/>
          <a:p>
            <a:pPr algn="ctr"/>
            <a:r>
              <a:rPr lang="zh-CN" altLang="en-US" sz="900" dirty="0">
                <a:solidFill>
                  <a:schemeClr val="tx1"/>
                </a:solidFill>
                <a:uFillTx/>
                <a:latin typeface="Times New Roman" panose="02020503050405090304" pitchFamily="18" charset="0"/>
                <a:ea typeface="宋体-简" panose="02010800040101010101" charset="-122"/>
              </a:rPr>
              <a:t>嵌入函数</a:t>
            </a:r>
            <a:r>
              <a:rPr lang="zh-CN" altLang="en-US" sz="900" dirty="0">
                <a:solidFill>
                  <a:schemeClr val="tx1"/>
                </a:solidFill>
                <a:uFillTx/>
                <a:latin typeface="Times New Roman" panose="02020503050405090304" pitchFamily="18" charset="0"/>
                <a:ea typeface="宋体-简" panose="02010800040101010101" charset="-122"/>
              </a:rPr>
              <a:t>映射</a:t>
            </a:r>
            <a:endParaRPr lang="zh-CN" altLang="en-US" sz="900" dirty="0">
              <a:solidFill>
                <a:schemeClr val="tx1"/>
              </a:solidFill>
              <a:uFillTx/>
              <a:latin typeface="Times New Roman" panose="02020503050405090304" pitchFamily="18" charset="0"/>
              <a:ea typeface="宋体-简" panose="02010800040101010101" charset="-122"/>
            </a:endParaRPr>
          </a:p>
        </p:txBody>
      </p:sp>
      <p:cxnSp>
        <p:nvCxnSpPr>
          <p:cNvPr id="3" name="直接箭头连接符 2"/>
          <p:cNvCxnSpPr>
            <a:stCxn id="2" idx="2"/>
            <a:endCxn id="60" idx="0"/>
          </p:cNvCxnSpPr>
          <p:nvPr/>
        </p:nvCxnSpPr>
        <p:spPr>
          <a:xfrm>
            <a:off x="3912870" y="5028565"/>
            <a:ext cx="2540" cy="1663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H="1">
            <a:off x="4408170" y="4434205"/>
            <a:ext cx="2578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3572649" y="3379470"/>
            <a:ext cx="106068" cy="101600"/>
          </a:xfrm>
          <a:prstGeom prst="rect">
            <a:avLst/>
          </a:prstGeom>
          <a:solidFill>
            <a:schemeClr val="accent6">
              <a:lumMod val="50000"/>
            </a:schemeClr>
          </a:solidFill>
          <a:ln w="6350" cap="flat" cmpd="sng" algn="ctr">
            <a:solidFill>
              <a:schemeClr val="tx1"/>
            </a:solidFill>
            <a:prstDash val="solid"/>
            <a:miter lim="800000"/>
          </a:ln>
        </p:spPr>
        <p:txBody>
          <a:bodyPr rtlCol="0" anchor="ctr"/>
          <a:p>
            <a:pPr algn="just"/>
            <a:endParaRPr lang="zh-CN" altLang="en-US" dirty="0"/>
          </a:p>
        </p:txBody>
      </p:sp>
      <p:sp>
        <p:nvSpPr>
          <p:cNvPr id="45" name="矩形 44"/>
          <p:cNvSpPr/>
          <p:nvPr/>
        </p:nvSpPr>
        <p:spPr>
          <a:xfrm>
            <a:off x="3866479" y="3379470"/>
            <a:ext cx="106068" cy="101600"/>
          </a:xfrm>
          <a:prstGeom prst="rect">
            <a:avLst/>
          </a:prstGeom>
          <a:solidFill>
            <a:schemeClr val="accent6">
              <a:lumMod val="75000"/>
            </a:schemeClr>
          </a:solidFill>
          <a:ln w="6350" cap="flat" cmpd="sng" algn="ctr">
            <a:solidFill>
              <a:schemeClr val="tx1"/>
            </a:solidFill>
            <a:prstDash val="solid"/>
            <a:miter lim="800000"/>
          </a:ln>
        </p:spPr>
        <p:txBody>
          <a:bodyPr rtlCol="0" anchor="ctr"/>
          <a:p>
            <a:pPr algn="just"/>
            <a:endParaRPr lang="zh-CN" altLang="en-US" dirty="0"/>
          </a:p>
        </p:txBody>
      </p:sp>
      <p:sp>
        <p:nvSpPr>
          <p:cNvPr id="46" name="矩形 45"/>
          <p:cNvSpPr/>
          <p:nvPr/>
        </p:nvSpPr>
        <p:spPr>
          <a:xfrm>
            <a:off x="4157915" y="3375025"/>
            <a:ext cx="106068" cy="101600"/>
          </a:xfrm>
          <a:prstGeom prst="rect">
            <a:avLst/>
          </a:prstGeom>
          <a:solidFill>
            <a:schemeClr val="accent6">
              <a:lumMod val="60000"/>
              <a:lumOff val="40000"/>
            </a:schemeClr>
          </a:solidFill>
          <a:ln w="6350" cap="flat" cmpd="sng" algn="ctr">
            <a:solidFill>
              <a:schemeClr val="tx1"/>
            </a:solidFill>
            <a:prstDash val="solid"/>
            <a:miter lim="800000"/>
          </a:ln>
        </p:spPr>
        <p:txBody>
          <a:bodyPr rtlCol="0" anchor="ctr"/>
          <a:p>
            <a:pPr algn="just"/>
            <a:endParaRPr lang="zh-CN" altLang="en-US" dirty="0"/>
          </a:p>
        </p:txBody>
      </p:sp>
      <p:sp>
        <p:nvSpPr>
          <p:cNvPr id="48" name="文本框 47"/>
          <p:cNvSpPr txBox="1"/>
          <p:nvPr/>
        </p:nvSpPr>
        <p:spPr>
          <a:xfrm>
            <a:off x="3638926" y="3293110"/>
            <a:ext cx="171435" cy="229870"/>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56" name="文本框 55"/>
          <p:cNvSpPr txBox="1"/>
          <p:nvPr/>
        </p:nvSpPr>
        <p:spPr>
          <a:xfrm>
            <a:off x="3922596" y="3293110"/>
            <a:ext cx="284287" cy="274955"/>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89" name="右大括号 88"/>
          <p:cNvSpPr/>
          <p:nvPr/>
        </p:nvSpPr>
        <p:spPr>
          <a:xfrm>
            <a:off x="4288790" y="3369945"/>
            <a:ext cx="76200" cy="434975"/>
          </a:xfrm>
          <a:prstGeom prst="rightBrace">
            <a:avLst/>
          </a:prstGeom>
          <a:ln w="635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1" name="文本框 90"/>
          <p:cNvSpPr txBox="1"/>
          <p:nvPr/>
        </p:nvSpPr>
        <p:spPr>
          <a:xfrm>
            <a:off x="4328795" y="3480435"/>
            <a:ext cx="347980" cy="229870"/>
          </a:xfrm>
          <a:prstGeom prst="rect">
            <a:avLst/>
          </a:prstGeom>
          <a:noFill/>
        </p:spPr>
        <p:txBody>
          <a:bodyPr wrap="square" rtlCol="0">
            <a:spAutoFit/>
          </a:bodyPr>
          <a:p>
            <a:r>
              <a:rPr lang="en-US" altLang="zh-CN" sz="900">
                <a:solidFill>
                  <a:schemeClr val="tx1"/>
                </a:solidFill>
                <a:uFillTx/>
                <a:latin typeface="Times New Roman" panose="02020503050405090304" pitchFamily="18" charset="0"/>
                <a:ea typeface="宋体-简" panose="02010800040101010101" charset="-122"/>
              </a:rPr>
              <a:t>t</a:t>
            </a:r>
            <a:endParaRPr lang="en-US" altLang="zh-CN" sz="900">
              <a:solidFill>
                <a:schemeClr val="tx1"/>
              </a:solidFill>
              <a:uFillTx/>
              <a:latin typeface="Times New Roman" panose="02020503050405090304" pitchFamily="18" charset="0"/>
              <a:ea typeface="宋体-简" panose="02010800040101010101" charset="-122"/>
            </a:endParaRPr>
          </a:p>
        </p:txBody>
      </p:sp>
      <p:sp>
        <p:nvSpPr>
          <p:cNvPr id="92" name="文本框 91"/>
          <p:cNvSpPr txBox="1"/>
          <p:nvPr/>
        </p:nvSpPr>
        <p:spPr>
          <a:xfrm rot="5400000">
            <a:off x="3471491" y="3446526"/>
            <a:ext cx="292735" cy="29832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12" name="文本框 111"/>
          <p:cNvSpPr txBox="1"/>
          <p:nvPr/>
        </p:nvSpPr>
        <p:spPr>
          <a:xfrm rot="5400000">
            <a:off x="3779466" y="3446526"/>
            <a:ext cx="292735" cy="298322"/>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
        <p:nvSpPr>
          <p:cNvPr id="113" name="文本框 112"/>
          <p:cNvSpPr txBox="1"/>
          <p:nvPr/>
        </p:nvSpPr>
        <p:spPr>
          <a:xfrm rot="5400000">
            <a:off x="4065270" y="3448050"/>
            <a:ext cx="292735" cy="298450"/>
          </a:xfrm>
          <a:prstGeom prst="rect">
            <a:avLst/>
          </a:prstGeom>
          <a:noFill/>
        </p:spPr>
        <p:txBody>
          <a:bodyPr wrap="none" rtlCol="0" anchor="t">
            <a:noAutofit/>
          </a:bodyPr>
          <a:p>
            <a:r>
              <a:rPr lang="zh-CN" altLang="en-US" sz="900">
                <a:cs typeface="Arial" panose="020B0604020202090204" pitchFamily="34" charset="0"/>
              </a:rPr>
              <a:t>…</a:t>
            </a:r>
            <a:endParaRPr lang="zh-CN" altLang="en-US" sz="900">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1" name="矩形 10"/>
          <p:cNvSpPr/>
          <p:nvPr/>
        </p:nvSpPr>
        <p:spPr>
          <a:xfrm>
            <a:off x="3710305" y="1101090"/>
            <a:ext cx="1751965" cy="909320"/>
          </a:xfrm>
          <a:prstGeom prst="rect">
            <a:avLst/>
          </a:prstGeom>
          <a:noFill/>
          <a:ln w="12700" cap="flat"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rtlCol="0" anchor="ctr"/>
          <a:p>
            <a:pPr algn="ctr"/>
            <a:r>
              <a:rPr lang="zh-CN" altLang="en-US" sz="1400" dirty="0">
                <a:solidFill>
                  <a:schemeClr val="tx1"/>
                </a:solidFill>
                <a:latin typeface="宋体" charset="0"/>
                <a:ea typeface="宋体" charset="0"/>
              </a:rPr>
              <a:t>获取并处理信道状态信息</a:t>
            </a:r>
            <a:endParaRPr lang="zh-CN" altLang="en-US" sz="1400" dirty="0">
              <a:solidFill>
                <a:schemeClr val="tx1"/>
              </a:solidFill>
              <a:latin typeface="宋体" charset="0"/>
              <a:ea typeface="宋体" charset="0"/>
            </a:endParaRPr>
          </a:p>
        </p:txBody>
      </p:sp>
      <p:sp>
        <p:nvSpPr>
          <p:cNvPr id="12" name="矩形 11"/>
          <p:cNvSpPr/>
          <p:nvPr/>
        </p:nvSpPr>
        <p:spPr>
          <a:xfrm>
            <a:off x="3710305" y="2171700"/>
            <a:ext cx="1751965" cy="909320"/>
          </a:xfrm>
          <a:prstGeom prst="rect">
            <a:avLst/>
          </a:prstGeom>
          <a:noFill/>
          <a:ln w="12700" cap="flat"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rtlCol="0" anchor="ctr"/>
          <a:p>
            <a:pPr algn="ctr"/>
            <a:r>
              <a:rPr lang="zh-CN" altLang="en-US" sz="1400" dirty="0">
                <a:solidFill>
                  <a:schemeClr val="tx1"/>
                </a:solidFill>
                <a:latin typeface="宋体" charset="0"/>
                <a:ea typeface="宋体" charset="0"/>
              </a:rPr>
              <a:t>将处理完毕的数据输入至编码器</a:t>
            </a:r>
            <a:r>
              <a:rPr lang="en-US" altLang="zh-CN" sz="1400" dirty="0">
                <a:solidFill>
                  <a:schemeClr val="tx1"/>
                </a:solidFill>
                <a:latin typeface="宋体" charset="0"/>
                <a:ea typeface="宋体" charset="0"/>
              </a:rPr>
              <a:t>，</a:t>
            </a:r>
            <a:r>
              <a:rPr lang="zh-CN" altLang="en-US" sz="1400" dirty="0">
                <a:solidFill>
                  <a:schemeClr val="tx1"/>
                </a:solidFill>
                <a:latin typeface="宋体" charset="0"/>
                <a:ea typeface="宋体" charset="0"/>
              </a:rPr>
              <a:t>提取特征</a:t>
            </a:r>
            <a:endParaRPr lang="zh-CN" altLang="en-US" sz="1400" dirty="0">
              <a:solidFill>
                <a:schemeClr val="tx1"/>
              </a:solidFill>
              <a:latin typeface="宋体" charset="0"/>
              <a:ea typeface="宋体" charset="0"/>
            </a:endParaRPr>
          </a:p>
        </p:txBody>
      </p:sp>
      <p:sp>
        <p:nvSpPr>
          <p:cNvPr id="13" name="矩形 12"/>
          <p:cNvSpPr/>
          <p:nvPr/>
        </p:nvSpPr>
        <p:spPr>
          <a:xfrm>
            <a:off x="3710305" y="3221355"/>
            <a:ext cx="1751965" cy="909320"/>
          </a:xfrm>
          <a:prstGeom prst="rect">
            <a:avLst/>
          </a:prstGeom>
          <a:noFill/>
          <a:ln w="12700" cap="flat"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rtlCol="0" anchor="ctr"/>
          <a:p>
            <a:pPr algn="ctr"/>
            <a:r>
              <a:rPr lang="zh-CN" altLang="en-US" sz="1400" dirty="0">
                <a:solidFill>
                  <a:schemeClr val="tx1"/>
                </a:solidFill>
                <a:latin typeface="宋体" charset="0"/>
                <a:ea typeface="宋体" charset="0"/>
              </a:rPr>
              <a:t>将编码器的输出</a:t>
            </a:r>
            <a:r>
              <a:rPr lang="zh-CN" altLang="en-US" sz="1400" dirty="0">
                <a:solidFill>
                  <a:schemeClr val="tx1"/>
                </a:solidFill>
                <a:latin typeface="宋体" charset="0"/>
                <a:ea typeface="宋体" charset="0"/>
              </a:rPr>
              <a:t>内容输入模型中</a:t>
            </a:r>
            <a:r>
              <a:rPr lang="en-US" altLang="zh-CN" sz="1400" dirty="0">
                <a:solidFill>
                  <a:schemeClr val="tx1"/>
                </a:solidFill>
                <a:latin typeface="宋体" charset="0"/>
                <a:ea typeface="宋体" charset="0"/>
              </a:rPr>
              <a:t>，</a:t>
            </a:r>
            <a:r>
              <a:rPr lang="zh-CN" altLang="en-US" sz="1400" dirty="0">
                <a:solidFill>
                  <a:schemeClr val="tx1"/>
                </a:solidFill>
                <a:latin typeface="宋体" charset="0"/>
                <a:ea typeface="宋体" charset="0"/>
              </a:rPr>
              <a:t>拟合函数</a:t>
            </a:r>
            <a:endParaRPr lang="zh-CN" altLang="en-US" sz="1400" dirty="0">
              <a:solidFill>
                <a:schemeClr val="tx1"/>
              </a:solidFill>
              <a:latin typeface="宋体" charset="0"/>
              <a:ea typeface="宋体" charset="0"/>
            </a:endParaRPr>
          </a:p>
        </p:txBody>
      </p:sp>
      <p:sp>
        <p:nvSpPr>
          <p:cNvPr id="14" name="矩形 13"/>
          <p:cNvSpPr/>
          <p:nvPr/>
        </p:nvSpPr>
        <p:spPr>
          <a:xfrm>
            <a:off x="3710305" y="4309110"/>
            <a:ext cx="1751965" cy="909320"/>
          </a:xfrm>
          <a:prstGeom prst="rect">
            <a:avLst/>
          </a:prstGeom>
          <a:noFill/>
          <a:ln w="12700" cap="flat"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rtlCol="0" anchor="ctr"/>
          <a:p>
            <a:pPr algn="ctr"/>
            <a:r>
              <a:rPr lang="zh-CN" altLang="en-US" sz="1400" dirty="0">
                <a:solidFill>
                  <a:schemeClr val="tx1"/>
                </a:solidFill>
                <a:latin typeface="宋体" charset="0"/>
                <a:ea typeface="宋体" charset="0"/>
              </a:rPr>
              <a:t>将模型的输出</a:t>
            </a:r>
            <a:r>
              <a:rPr lang="zh-CN" altLang="en-US" sz="1400" dirty="0">
                <a:solidFill>
                  <a:schemeClr val="tx1"/>
                </a:solidFill>
                <a:latin typeface="宋体" charset="0"/>
                <a:ea typeface="宋体" charset="0"/>
              </a:rPr>
              <a:t>内容输入解码器中</a:t>
            </a:r>
            <a:r>
              <a:rPr lang="en-US" altLang="zh-CN" sz="1400" dirty="0">
                <a:solidFill>
                  <a:schemeClr val="tx1"/>
                </a:solidFill>
                <a:latin typeface="宋体" charset="0"/>
                <a:ea typeface="宋体" charset="0"/>
              </a:rPr>
              <a:t>，</a:t>
            </a:r>
            <a:r>
              <a:rPr lang="zh-CN" altLang="en-US" sz="1400" dirty="0">
                <a:solidFill>
                  <a:schemeClr val="tx1"/>
                </a:solidFill>
                <a:latin typeface="宋体" charset="0"/>
                <a:ea typeface="宋体" charset="0"/>
              </a:rPr>
              <a:t>预测信道状态信息</a:t>
            </a:r>
            <a:endParaRPr lang="zh-CN" altLang="en-US" sz="1400" dirty="0">
              <a:solidFill>
                <a:schemeClr val="tx1"/>
              </a:solidFill>
              <a:latin typeface="宋体" charset="0"/>
              <a:ea typeface="宋体" charset="0"/>
            </a:endParaRPr>
          </a:p>
        </p:txBody>
      </p:sp>
      <p:sp>
        <p:nvSpPr>
          <p:cNvPr id="15" name="矩形 14"/>
          <p:cNvSpPr/>
          <p:nvPr/>
        </p:nvSpPr>
        <p:spPr>
          <a:xfrm>
            <a:off x="3710305" y="5377180"/>
            <a:ext cx="1751965" cy="909320"/>
          </a:xfrm>
          <a:prstGeom prst="rect">
            <a:avLst/>
          </a:prstGeom>
          <a:noFill/>
          <a:ln w="12700" cap="flat"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rtlCol="0" anchor="ctr"/>
          <a:p>
            <a:pPr algn="ctr"/>
            <a:r>
              <a:rPr lang="zh-CN" altLang="en-US" sz="1400" dirty="0">
                <a:solidFill>
                  <a:schemeClr val="tx1"/>
                </a:solidFill>
                <a:latin typeface="宋体" charset="0"/>
                <a:ea typeface="宋体" charset="0"/>
              </a:rPr>
              <a:t>预测未来一段时间的信道响应信息</a:t>
            </a:r>
            <a:endParaRPr lang="zh-CN" altLang="en-US" sz="1400" dirty="0">
              <a:solidFill>
                <a:schemeClr val="tx1"/>
              </a:solidFill>
              <a:latin typeface="宋体" charset="0"/>
              <a:ea typeface="宋体" charset="0"/>
            </a:endParaRPr>
          </a:p>
        </p:txBody>
      </p:sp>
      <p:cxnSp>
        <p:nvCxnSpPr>
          <p:cNvPr id="17" name="直接箭头连接符 16"/>
          <p:cNvCxnSpPr>
            <a:stCxn id="11" idx="2"/>
            <a:endCxn id="12" idx="0"/>
          </p:cNvCxnSpPr>
          <p:nvPr/>
        </p:nvCxnSpPr>
        <p:spPr>
          <a:xfrm>
            <a:off x="4586605" y="2010410"/>
            <a:ext cx="0" cy="161290"/>
          </a:xfrm>
          <a:prstGeom prst="straightConnector1">
            <a:avLst/>
          </a:prstGeom>
          <a:ln w="127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12" idx="2"/>
            <a:endCxn id="13" idx="0"/>
          </p:cNvCxnSpPr>
          <p:nvPr/>
        </p:nvCxnSpPr>
        <p:spPr>
          <a:xfrm>
            <a:off x="4586605" y="3081020"/>
            <a:ext cx="0" cy="140335"/>
          </a:xfrm>
          <a:prstGeom prst="straightConnector1">
            <a:avLst/>
          </a:prstGeom>
          <a:ln w="127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4" idx="0"/>
          </p:cNvCxnSpPr>
          <p:nvPr/>
        </p:nvCxnSpPr>
        <p:spPr>
          <a:xfrm>
            <a:off x="4586605" y="4129405"/>
            <a:ext cx="0" cy="179705"/>
          </a:xfrm>
          <a:prstGeom prst="straightConnector1">
            <a:avLst/>
          </a:prstGeom>
          <a:ln w="127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a:off x="4586605" y="5208905"/>
            <a:ext cx="0" cy="179705"/>
          </a:xfrm>
          <a:prstGeom prst="straightConnector1">
            <a:avLst/>
          </a:prstGeom>
          <a:ln w="1270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矩形: 圆角 4"/>
          <p:cNvSpPr/>
          <p:nvPr/>
        </p:nvSpPr>
        <p:spPr>
          <a:xfrm>
            <a:off x="6164580" y="2734310"/>
            <a:ext cx="2252980" cy="191389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39" name="椭圆 38"/>
          <p:cNvSpPr/>
          <p:nvPr/>
        </p:nvSpPr>
        <p:spPr>
          <a:xfrm>
            <a:off x="4263611" y="978755"/>
            <a:ext cx="355863" cy="355863"/>
          </a:xfrm>
          <a:prstGeom prst="ellipse">
            <a:avLst/>
          </a:prstGeom>
          <a:solidFill>
            <a:schemeClr val="accent5">
              <a:lumMod val="75000"/>
            </a:schemeClr>
          </a:solidFill>
          <a:ln w="12700" cap="flat" cmpd="sng" algn="ctr">
            <a:noFill/>
            <a:prstDash val="solid"/>
            <a:miter lim="800000"/>
          </a:ln>
          <a:effectLst/>
        </p:spPr>
        <p:txBody>
          <a:bodyPr rtlCol="0" anchor="ctr"/>
          <a:p>
            <a:pPr algn="just"/>
            <a:endParaRPr lang="zh-CN" altLang="en-US" dirty="0"/>
          </a:p>
        </p:txBody>
      </p:sp>
      <p:sp>
        <p:nvSpPr>
          <p:cNvPr id="5" name="矩形: 圆角 4"/>
          <p:cNvSpPr/>
          <p:nvPr/>
        </p:nvSpPr>
        <p:spPr>
          <a:xfrm>
            <a:off x="3343531" y="1421992"/>
            <a:ext cx="2205319" cy="169305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矩形 6"/>
          <p:cNvSpPr/>
          <p:nvPr/>
        </p:nvSpPr>
        <p:spPr>
          <a:xfrm>
            <a:off x="3751426" y="1833052"/>
            <a:ext cx="1389530" cy="28957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Conv1d</a:t>
            </a:r>
            <a:endParaRPr lang="zh-CN" altLang="en-US" sz="1600" dirty="0"/>
          </a:p>
        </p:txBody>
      </p:sp>
      <p:sp>
        <p:nvSpPr>
          <p:cNvPr id="10" name="矩形 9"/>
          <p:cNvSpPr/>
          <p:nvPr/>
        </p:nvSpPr>
        <p:spPr>
          <a:xfrm>
            <a:off x="3751426" y="2265599"/>
            <a:ext cx="1389530" cy="263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BatchNorm</a:t>
            </a:r>
            <a:endParaRPr lang="zh-CN" altLang="en-US" sz="1600" dirty="0"/>
          </a:p>
        </p:txBody>
      </p:sp>
      <p:sp>
        <p:nvSpPr>
          <p:cNvPr id="11" name="矩形 10"/>
          <p:cNvSpPr/>
          <p:nvPr/>
        </p:nvSpPr>
        <p:spPr>
          <a:xfrm>
            <a:off x="3751426" y="2672111"/>
            <a:ext cx="1389530" cy="26353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ReLU</a:t>
            </a:r>
            <a:endParaRPr lang="zh-CN" altLang="en-US" sz="1600" dirty="0"/>
          </a:p>
        </p:txBody>
      </p:sp>
      <p:sp>
        <p:nvSpPr>
          <p:cNvPr id="12" name="矩形 11"/>
          <p:cNvSpPr/>
          <p:nvPr/>
        </p:nvSpPr>
        <p:spPr>
          <a:xfrm>
            <a:off x="3751422" y="3224398"/>
            <a:ext cx="1389530" cy="28733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AvgPool</a:t>
            </a:r>
            <a:endParaRPr lang="zh-CN" altLang="en-US" sz="1600" dirty="0"/>
          </a:p>
        </p:txBody>
      </p:sp>
      <p:cxnSp>
        <p:nvCxnSpPr>
          <p:cNvPr id="13" name="直接箭头连接符 12"/>
          <p:cNvCxnSpPr>
            <a:stCxn id="11" idx="2"/>
            <a:endCxn id="12" idx="0"/>
          </p:cNvCxnSpPr>
          <p:nvPr/>
        </p:nvCxnSpPr>
        <p:spPr>
          <a:xfrm flipH="1">
            <a:off x="4446187" y="2935650"/>
            <a:ext cx="4" cy="288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13"/>
          <p:cNvCxnSpPr>
            <a:stCxn id="20" idx="2"/>
            <a:endCxn id="7" idx="0"/>
          </p:cNvCxnSpPr>
          <p:nvPr/>
        </p:nvCxnSpPr>
        <p:spPr>
          <a:xfrm>
            <a:off x="4446191" y="803902"/>
            <a:ext cx="0" cy="10291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7" idx="2"/>
            <a:endCxn id="10" idx="0"/>
          </p:cNvCxnSpPr>
          <p:nvPr/>
        </p:nvCxnSpPr>
        <p:spPr>
          <a:xfrm>
            <a:off x="4446191" y="2122625"/>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10" idx="2"/>
            <a:endCxn id="11" idx="0"/>
          </p:cNvCxnSpPr>
          <p:nvPr/>
        </p:nvCxnSpPr>
        <p:spPr>
          <a:xfrm>
            <a:off x="4446191" y="2529137"/>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矩形 16"/>
          <p:cNvSpPr/>
          <p:nvPr/>
        </p:nvSpPr>
        <p:spPr>
          <a:xfrm>
            <a:off x="6572321" y="3176803"/>
            <a:ext cx="1389530" cy="268026"/>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Linear</a:t>
            </a:r>
            <a:endParaRPr lang="zh-CN" altLang="en-US" dirty="0">
              <a:solidFill>
                <a:schemeClr val="tx1"/>
              </a:solidFill>
            </a:endParaRPr>
          </a:p>
        </p:txBody>
      </p:sp>
      <p:sp>
        <p:nvSpPr>
          <p:cNvPr id="18" name="矩形 17"/>
          <p:cNvSpPr/>
          <p:nvPr/>
        </p:nvSpPr>
        <p:spPr>
          <a:xfrm>
            <a:off x="6572320" y="4296136"/>
            <a:ext cx="1389530" cy="268027"/>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Linear</a:t>
            </a:r>
            <a:endParaRPr lang="zh-CN" altLang="en-US" dirty="0">
              <a:solidFill>
                <a:schemeClr val="tx1"/>
              </a:solidFill>
            </a:endParaRPr>
          </a:p>
        </p:txBody>
      </p:sp>
      <p:sp>
        <p:nvSpPr>
          <p:cNvPr id="19" name="矩形 18"/>
          <p:cNvSpPr/>
          <p:nvPr/>
        </p:nvSpPr>
        <p:spPr>
          <a:xfrm>
            <a:off x="6572321" y="3736470"/>
            <a:ext cx="1389530" cy="26802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ReLU</a:t>
            </a:r>
            <a:endParaRPr lang="zh-CN" altLang="en-US" sz="1600" dirty="0"/>
          </a:p>
        </p:txBody>
      </p:sp>
      <p:sp>
        <p:nvSpPr>
          <p:cNvPr id="20" name="文本框 19"/>
          <p:cNvSpPr txBox="1"/>
          <p:nvPr/>
        </p:nvSpPr>
        <p:spPr>
          <a:xfrm>
            <a:off x="3751426" y="434570"/>
            <a:ext cx="1389530" cy="369332"/>
          </a:xfrm>
          <a:prstGeom prst="rect">
            <a:avLst/>
          </a:prstGeom>
          <a:noFill/>
        </p:spPr>
        <p:txBody>
          <a:bodyPr wrap="square" rtlCol="0">
            <a:spAutoFit/>
          </a:bodyPr>
          <a:p>
            <a:r>
              <a:rPr lang="en-US" altLang="zh-CN" dirty="0"/>
              <a:t>Inputs data</a:t>
            </a:r>
            <a:endParaRPr lang="zh-CN" altLang="en-US" dirty="0"/>
          </a:p>
        </p:txBody>
      </p:sp>
      <p:sp>
        <p:nvSpPr>
          <p:cNvPr id="21" name="文本框 20"/>
          <p:cNvSpPr txBox="1"/>
          <p:nvPr/>
        </p:nvSpPr>
        <p:spPr>
          <a:xfrm>
            <a:off x="6852285" y="4886325"/>
            <a:ext cx="840105" cy="368300"/>
          </a:xfrm>
          <a:prstGeom prst="rect">
            <a:avLst/>
          </a:prstGeom>
          <a:noFill/>
        </p:spPr>
        <p:txBody>
          <a:bodyPr wrap="square" rtlCol="0">
            <a:spAutoFit/>
          </a:bodyPr>
          <a:p>
            <a:r>
              <a:rPr lang="en-US" altLang="zh-CN" dirty="0"/>
              <a:t>Preds</a:t>
            </a:r>
            <a:endParaRPr lang="zh-CN" altLang="en-US" dirty="0"/>
          </a:p>
        </p:txBody>
      </p:sp>
      <p:sp>
        <p:nvSpPr>
          <p:cNvPr id="22" name="左大括号 21"/>
          <p:cNvSpPr/>
          <p:nvPr/>
        </p:nvSpPr>
        <p:spPr>
          <a:xfrm>
            <a:off x="2889915" y="1421991"/>
            <a:ext cx="230092" cy="4313355"/>
          </a:xfrm>
          <a:prstGeom prst="leftBrace">
            <a:avLst>
              <a:gd name="adj1" fmla="val 8333"/>
              <a:gd name="adj2" fmla="val 50306"/>
            </a:avLst>
          </a:prstGeom>
        </p:spPr>
        <p:style>
          <a:lnRef idx="2">
            <a:schemeClr val="dk1"/>
          </a:lnRef>
          <a:fillRef idx="0">
            <a:schemeClr val="dk1"/>
          </a:fillRef>
          <a:effectRef idx="1">
            <a:schemeClr val="dk1"/>
          </a:effectRef>
          <a:fontRef idx="minor">
            <a:schemeClr val="tx1"/>
          </a:fontRef>
        </p:style>
        <p:txBody>
          <a:bodyPr rtlCol="0" anchor="ctr"/>
          <a:p>
            <a:pPr algn="ctr"/>
            <a:endParaRPr lang="zh-CN" altLang="en-US"/>
          </a:p>
        </p:txBody>
      </p:sp>
      <p:sp>
        <p:nvSpPr>
          <p:cNvPr id="24" name="文本框 23"/>
          <p:cNvSpPr txBox="1"/>
          <p:nvPr/>
        </p:nvSpPr>
        <p:spPr>
          <a:xfrm>
            <a:off x="2603893" y="3368068"/>
            <a:ext cx="357790" cy="369332"/>
          </a:xfrm>
          <a:prstGeom prst="rect">
            <a:avLst/>
          </a:prstGeom>
          <a:noFill/>
        </p:spPr>
        <p:txBody>
          <a:bodyPr wrap="none" rtlCol="0">
            <a:spAutoFit/>
          </a:bodyPr>
          <a:p>
            <a:r>
              <a:rPr lang="en-US" altLang="zh-CN" dirty="0"/>
              <a:t>N</a:t>
            </a:r>
            <a:endParaRPr lang="zh-CN" altLang="en-US" dirty="0"/>
          </a:p>
        </p:txBody>
      </p:sp>
      <p:sp>
        <p:nvSpPr>
          <p:cNvPr id="25" name="文本框 24"/>
          <p:cNvSpPr txBox="1"/>
          <p:nvPr/>
        </p:nvSpPr>
        <p:spPr>
          <a:xfrm>
            <a:off x="3249930" y="1489075"/>
            <a:ext cx="1346835" cy="368300"/>
          </a:xfrm>
          <a:prstGeom prst="rect">
            <a:avLst/>
          </a:prstGeom>
          <a:noFill/>
        </p:spPr>
        <p:txBody>
          <a:bodyPr wrap="square" rtlCol="0">
            <a:spAutoFit/>
          </a:bodyPr>
          <a:p>
            <a:r>
              <a:rPr lang="en-US" altLang="zh-CN" dirty="0"/>
              <a:t>Sequential</a:t>
            </a:r>
            <a:endParaRPr lang="zh-CN" altLang="en-US" dirty="0"/>
          </a:p>
        </p:txBody>
      </p:sp>
      <p:sp>
        <p:nvSpPr>
          <p:cNvPr id="26" name="矩形: 圆角 25"/>
          <p:cNvSpPr/>
          <p:nvPr/>
        </p:nvSpPr>
        <p:spPr>
          <a:xfrm>
            <a:off x="3343531" y="3642228"/>
            <a:ext cx="2205319" cy="38635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Sequential</a:t>
            </a:r>
            <a:endParaRPr lang="zh-CN" altLang="en-US" dirty="0">
              <a:solidFill>
                <a:schemeClr val="tx1"/>
              </a:solidFill>
            </a:endParaRPr>
          </a:p>
        </p:txBody>
      </p:sp>
      <p:cxnSp>
        <p:nvCxnSpPr>
          <p:cNvPr id="27" name="直接箭头连接符 26"/>
          <p:cNvCxnSpPr>
            <a:stCxn id="12" idx="2"/>
            <a:endCxn id="26" idx="0"/>
          </p:cNvCxnSpPr>
          <p:nvPr/>
        </p:nvCxnSpPr>
        <p:spPr>
          <a:xfrm>
            <a:off x="4446187" y="3511737"/>
            <a:ext cx="4" cy="130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27"/>
          <p:cNvSpPr/>
          <p:nvPr/>
        </p:nvSpPr>
        <p:spPr>
          <a:xfrm>
            <a:off x="3751424" y="4898140"/>
            <a:ext cx="1389530" cy="2989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600" dirty="0"/>
              <a:t>AvgPool</a:t>
            </a:r>
            <a:endParaRPr lang="zh-CN" altLang="en-US" sz="1600" dirty="0"/>
          </a:p>
        </p:txBody>
      </p:sp>
      <p:sp>
        <p:nvSpPr>
          <p:cNvPr id="29" name="矩形: 圆角 28"/>
          <p:cNvSpPr/>
          <p:nvPr/>
        </p:nvSpPr>
        <p:spPr>
          <a:xfrm>
            <a:off x="3343531" y="5370664"/>
            <a:ext cx="2205319" cy="36946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Sequential</a:t>
            </a:r>
            <a:endParaRPr lang="zh-CN" altLang="en-US" dirty="0">
              <a:solidFill>
                <a:schemeClr val="tx1"/>
              </a:solidFill>
            </a:endParaRPr>
          </a:p>
        </p:txBody>
      </p:sp>
      <p:cxnSp>
        <p:nvCxnSpPr>
          <p:cNvPr id="30" name="直接箭头连接符 29"/>
          <p:cNvCxnSpPr>
            <a:stCxn id="28" idx="2"/>
            <a:endCxn id="29" idx="0"/>
          </p:cNvCxnSpPr>
          <p:nvPr/>
        </p:nvCxnSpPr>
        <p:spPr>
          <a:xfrm>
            <a:off x="4446189" y="5197106"/>
            <a:ext cx="2" cy="1735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26" idx="2"/>
            <a:endCxn id="32" idx="0"/>
          </p:cNvCxnSpPr>
          <p:nvPr/>
        </p:nvCxnSpPr>
        <p:spPr>
          <a:xfrm>
            <a:off x="4446191" y="4028584"/>
            <a:ext cx="8255" cy="2406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文本框 31"/>
          <p:cNvSpPr txBox="1"/>
          <p:nvPr/>
        </p:nvSpPr>
        <p:spPr>
          <a:xfrm>
            <a:off x="4253865" y="4269105"/>
            <a:ext cx="400685" cy="431800"/>
          </a:xfrm>
          <a:prstGeom prst="rect">
            <a:avLst/>
          </a:prstGeom>
          <a:noFill/>
        </p:spPr>
        <p:txBody>
          <a:bodyPr wrap="none" rtlCol="0">
            <a:noAutofit/>
          </a:bodyPr>
          <a:p>
            <a:r>
              <a:rPr lang="en-US" altLang="zh-CN" dirty="0"/>
              <a:t>…</a:t>
            </a:r>
            <a:endParaRPr lang="zh-CN" altLang="en-US" dirty="0"/>
          </a:p>
        </p:txBody>
      </p:sp>
      <p:cxnSp>
        <p:nvCxnSpPr>
          <p:cNvPr id="33" name="直接箭头连接符 32"/>
          <p:cNvCxnSpPr>
            <a:stCxn id="32" idx="2"/>
            <a:endCxn id="28" idx="0"/>
          </p:cNvCxnSpPr>
          <p:nvPr/>
        </p:nvCxnSpPr>
        <p:spPr>
          <a:xfrm flipH="1">
            <a:off x="4446189" y="4700733"/>
            <a:ext cx="8255" cy="1974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连接符: 肘形 33"/>
          <p:cNvCxnSpPr>
            <a:stCxn id="29" idx="2"/>
            <a:endCxn id="6" idx="0"/>
          </p:cNvCxnSpPr>
          <p:nvPr/>
        </p:nvCxnSpPr>
        <p:spPr>
          <a:xfrm rot="5400000" flipH="1" flipV="1">
            <a:off x="4365625" y="2814955"/>
            <a:ext cx="3006090" cy="2844800"/>
          </a:xfrm>
          <a:prstGeom prst="bentConnector5">
            <a:avLst>
              <a:gd name="adj1" fmla="val -7921"/>
              <a:gd name="adj2" fmla="val 49576"/>
              <a:gd name="adj3" fmla="val 10792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17" idx="2"/>
            <a:endCxn id="19" idx="0"/>
          </p:cNvCxnSpPr>
          <p:nvPr/>
        </p:nvCxnSpPr>
        <p:spPr>
          <a:xfrm>
            <a:off x="7267086" y="3444829"/>
            <a:ext cx="0"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接箭头连接符 35"/>
          <p:cNvCxnSpPr>
            <a:stCxn id="19" idx="2"/>
            <a:endCxn id="18" idx="0"/>
          </p:cNvCxnSpPr>
          <p:nvPr/>
        </p:nvCxnSpPr>
        <p:spPr>
          <a:xfrm flipH="1">
            <a:off x="7267085" y="4004495"/>
            <a:ext cx="1"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18" idx="2"/>
            <a:endCxn id="21" idx="0"/>
          </p:cNvCxnSpPr>
          <p:nvPr/>
        </p:nvCxnSpPr>
        <p:spPr>
          <a:xfrm>
            <a:off x="7267085" y="4564163"/>
            <a:ext cx="5715" cy="3219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接箭头连接符 40"/>
          <p:cNvCxnSpPr>
            <a:stCxn id="44" idx="1"/>
            <a:endCxn id="39" idx="6"/>
          </p:cNvCxnSpPr>
          <p:nvPr/>
        </p:nvCxnSpPr>
        <p:spPr>
          <a:xfrm flipH="1" flipV="1">
            <a:off x="4619474" y="1156687"/>
            <a:ext cx="610501" cy="93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矩形: 圆角 43"/>
          <p:cNvSpPr/>
          <p:nvPr/>
        </p:nvSpPr>
        <p:spPr>
          <a:xfrm>
            <a:off x="5229975" y="1006922"/>
            <a:ext cx="1084801" cy="318323"/>
          </a:xfrm>
          <a:prstGeom prst="roundRect">
            <a:avLst/>
          </a:prstGeom>
          <a:solidFill>
            <a:schemeClr val="accent4">
              <a:lumMod val="60000"/>
              <a:lumOff val="40000"/>
            </a:schemeClr>
          </a:solidFill>
          <a:ln w="12700" cap="flat" cmpd="sng" algn="ctr">
            <a:solidFill>
              <a:schemeClr val="tx1"/>
            </a:solidFill>
            <a:prstDash val="solid"/>
            <a:miter lim="800000"/>
          </a:ln>
          <a:effectLst/>
        </p:spPr>
        <p:txBody>
          <a:bodyPr rtlCol="0" anchor="ctr"/>
          <a:p>
            <a:pPr algn="just"/>
            <a:r>
              <a:rPr lang="en-US" altLang="zh-CN" sz="1200" dirty="0" err="1">
                <a:latin typeface="Times New Roman" panose="02020503050405090304" pitchFamily="18" charset="0"/>
                <a:cs typeface="Times New Roman" panose="02020503050405090304" pitchFamily="18" charset="0"/>
              </a:rPr>
              <a:t>TcEmbedding</a:t>
            </a:r>
            <a:endParaRPr lang="zh-CN" altLang="en-US" sz="1200" dirty="0">
              <a:latin typeface="Times New Roman" panose="02020503050405090304" pitchFamily="18" charset="0"/>
              <a:cs typeface="Times New Roman" panose="02020503050405090304" pitchFamily="18" charset="0"/>
            </a:endParaRPr>
          </a:p>
        </p:txBody>
      </p:sp>
      <p:cxnSp>
        <p:nvCxnSpPr>
          <p:cNvPr id="56" name="直接连接符 55"/>
          <p:cNvCxnSpPr>
            <a:stCxn id="39" idx="2"/>
            <a:endCxn id="39" idx="6"/>
          </p:cNvCxnSpPr>
          <p:nvPr/>
        </p:nvCxnSpPr>
        <p:spPr>
          <a:xfrm>
            <a:off x="4263611" y="1156687"/>
            <a:ext cx="355863" cy="0"/>
          </a:xfrm>
          <a:prstGeom prst="line">
            <a:avLst/>
          </a:prstGeom>
        </p:spPr>
        <p:style>
          <a:lnRef idx="2">
            <a:schemeClr val="dk1"/>
          </a:lnRef>
          <a:fillRef idx="0">
            <a:schemeClr val="dk1"/>
          </a:fillRef>
          <a:effectRef idx="1">
            <a:schemeClr val="dk1"/>
          </a:effectRef>
          <a:fontRef idx="minor">
            <a:schemeClr val="tx1"/>
          </a:fontRef>
        </p:style>
      </p:cxnSp>
      <p:sp>
        <p:nvSpPr>
          <p:cNvPr id="8" name="文本框 7"/>
          <p:cNvSpPr txBox="1"/>
          <p:nvPr/>
        </p:nvSpPr>
        <p:spPr>
          <a:xfrm>
            <a:off x="6164580" y="2760345"/>
            <a:ext cx="1346835" cy="368300"/>
          </a:xfrm>
          <a:prstGeom prst="rect">
            <a:avLst/>
          </a:prstGeom>
          <a:noFill/>
        </p:spPr>
        <p:txBody>
          <a:bodyPr wrap="square" rtlCol="0">
            <a:spAutoFit/>
          </a:bodyPr>
          <a:p>
            <a:r>
              <a:rPr lang="en-US" altLang="zh-CN" dirty="0"/>
              <a:t>Decoder</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图片 3"/>
          <p:cNvPicPr>
            <a:picLocks noChangeAspect="1"/>
          </p:cNvPicPr>
          <p:nvPr/>
        </p:nvPicPr>
        <p:blipFill>
          <a:blip r:embed="rId1"/>
          <a:srcRect l="12479" t="11208" r="9719" b="10688"/>
          <a:stretch>
            <a:fillRect/>
          </a:stretch>
        </p:blipFill>
        <p:spPr>
          <a:xfrm>
            <a:off x="1651635" y="5418455"/>
            <a:ext cx="3510280" cy="880745"/>
          </a:xfrm>
          <a:prstGeom prst="rect">
            <a:avLst/>
          </a:prstGeom>
          <a:effectLst>
            <a:outerShdw blurRad="50800" dist="38100" algn="l" rotWithShape="0">
              <a:prstClr val="black">
                <a:alpha val="40000"/>
              </a:prstClr>
            </a:outerShdw>
          </a:effectLst>
        </p:spPr>
      </p:pic>
      <p:cxnSp>
        <p:nvCxnSpPr>
          <p:cNvPr id="3" name="直接箭头连接符 2"/>
          <p:cNvCxnSpPr>
            <a:stCxn id="4" idx="0"/>
            <a:endCxn id="9" idx="2"/>
          </p:cNvCxnSpPr>
          <p:nvPr/>
        </p:nvCxnSpPr>
        <p:spPr>
          <a:xfrm flipV="1">
            <a:off x="3406775" y="4921250"/>
            <a:ext cx="0" cy="497205"/>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圆角矩形 8"/>
          <p:cNvSpPr/>
          <p:nvPr/>
        </p:nvSpPr>
        <p:spPr>
          <a:xfrm>
            <a:off x="2319655" y="4517390"/>
            <a:ext cx="2174240" cy="403860"/>
          </a:xfrm>
          <a:prstGeom prst="roundRect">
            <a:avLst/>
          </a:prstGeom>
          <a:solidFill>
            <a:sysClr val="window" lastClr="FFFFFF"/>
          </a:solidFill>
          <a:ln w="15875" cap="flat" cmpd="sng" algn="ctr">
            <a:solidFill>
              <a:schemeClr val="tx1"/>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Coherence Embedding</a:t>
            </a:r>
            <a:endParaRPr lang="en-US" altLang="zh-CN" sz="1600" dirty="0">
              <a:latin typeface="Times New Roman Regular" panose="02020503050405090304" charset="0"/>
              <a:cs typeface="Times New Roman Regular" panose="02020503050405090304" charset="0"/>
            </a:endParaRPr>
          </a:p>
        </p:txBody>
      </p:sp>
      <p:sp>
        <p:nvSpPr>
          <p:cNvPr id="23" name="圆角矩形 22"/>
          <p:cNvSpPr/>
          <p:nvPr/>
        </p:nvSpPr>
        <p:spPr>
          <a:xfrm>
            <a:off x="2319655" y="3453130"/>
            <a:ext cx="2174240" cy="403860"/>
          </a:xfrm>
          <a:prstGeom prst="roundRect">
            <a:avLst/>
          </a:prstGeom>
          <a:solidFill>
            <a:sysClr val="window" lastClr="FFFFFF"/>
          </a:solidFill>
          <a:ln w="15875" cap="flat" cmpd="sng" algn="ctr">
            <a:solidFill>
              <a:schemeClr val="tx1"/>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Input Embedding</a:t>
            </a:r>
            <a:endParaRPr lang="en-US" altLang="zh-CN" sz="1600" dirty="0">
              <a:latin typeface="Times New Roman Regular" panose="02020503050405090304" charset="0"/>
              <a:cs typeface="Times New Roman Regular" panose="02020503050405090304" charset="0"/>
            </a:endParaRPr>
          </a:p>
        </p:txBody>
      </p:sp>
      <p:cxnSp>
        <p:nvCxnSpPr>
          <p:cNvPr id="38" name="直接箭头连接符 37"/>
          <p:cNvCxnSpPr>
            <a:stCxn id="9" idx="0"/>
            <a:endCxn id="23" idx="2"/>
          </p:cNvCxnSpPr>
          <p:nvPr/>
        </p:nvCxnSpPr>
        <p:spPr>
          <a:xfrm flipV="1">
            <a:off x="3406775" y="3856990"/>
            <a:ext cx="0" cy="66040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0" name="直接箭头连接符 39"/>
          <p:cNvCxnSpPr>
            <a:stCxn id="23" idx="0"/>
            <a:endCxn id="42" idx="2"/>
          </p:cNvCxnSpPr>
          <p:nvPr/>
        </p:nvCxnSpPr>
        <p:spPr>
          <a:xfrm flipV="1">
            <a:off x="3406775" y="3079750"/>
            <a:ext cx="0" cy="37338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圆角矩形 41"/>
          <p:cNvSpPr/>
          <p:nvPr/>
        </p:nvSpPr>
        <p:spPr>
          <a:xfrm>
            <a:off x="1651635" y="2199005"/>
            <a:ext cx="3510280" cy="880745"/>
          </a:xfrm>
          <a:prstGeom prst="roundRect">
            <a:avLst/>
          </a:prstGeom>
          <a:noFill/>
          <a:ln w="28575" cap="flat" cmpd="sng" algn="ctr">
            <a:solidFill>
              <a:schemeClr val="accent6"/>
            </a:solidFill>
            <a:prstDash val="solid"/>
            <a:miter lim="800000"/>
          </a:ln>
        </p:spPr>
        <p:txBody>
          <a:bodyPr rtlCol="0" anchor="ctr"/>
          <a:p>
            <a:pPr algn="ctr"/>
            <a:r>
              <a:rPr lang="en-US" altLang="zh-CN" sz="1600" dirty="0">
                <a:solidFill>
                  <a:schemeClr val="tx1"/>
                </a:solidFill>
                <a:latin typeface="Times New Roman Regular" panose="02020503050405090304" charset="0"/>
                <a:cs typeface="Times New Roman Regular" panose="02020503050405090304" charset="0"/>
              </a:rPr>
              <a:t>Model</a:t>
            </a:r>
            <a:endParaRPr lang="en-US" altLang="zh-CN" sz="1600" dirty="0">
              <a:solidFill>
                <a:schemeClr val="tx1"/>
              </a:solidFill>
              <a:latin typeface="Times New Roman Regular" panose="02020503050405090304" charset="0"/>
              <a:cs typeface="Times New Roman Regular" panose="02020503050405090304" charset="0"/>
            </a:endParaRPr>
          </a:p>
        </p:txBody>
      </p:sp>
      <p:cxnSp>
        <p:nvCxnSpPr>
          <p:cNvPr id="43" name="肘形连接符 42"/>
          <p:cNvCxnSpPr/>
          <p:nvPr/>
        </p:nvCxnSpPr>
        <p:spPr>
          <a:xfrm rot="16200000" flipV="1">
            <a:off x="2717800" y="4729480"/>
            <a:ext cx="1194435" cy="183515"/>
          </a:xfrm>
          <a:prstGeom prst="bentConnector4">
            <a:avLst>
              <a:gd name="adj1" fmla="val 23763"/>
              <a:gd name="adj2" fmla="val 96332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6" name="椭圆 45"/>
          <p:cNvSpPr/>
          <p:nvPr/>
        </p:nvSpPr>
        <p:spPr>
          <a:xfrm>
            <a:off x="3223260" y="4048125"/>
            <a:ext cx="360045" cy="351790"/>
          </a:xfrm>
          <a:prstGeom prst="ellipse">
            <a:avLst/>
          </a:prstGeom>
          <a:noFill/>
          <a:ln w="19050" cap="flat" cmpd="sng" algn="ctr">
            <a:solidFill>
              <a:schemeClr val="tx1"/>
            </a:solidFill>
            <a:prstDash val="solid"/>
            <a:miter lim="800000"/>
          </a:ln>
        </p:spPr>
        <p:txBody>
          <a:bodyPr rtlCol="0" anchor="ctr"/>
          <a:p>
            <a:pPr algn="just"/>
            <a:endParaRPr lang="zh-CN" altLang="en-US" dirty="0"/>
          </a:p>
        </p:txBody>
      </p:sp>
      <p:cxnSp>
        <p:nvCxnSpPr>
          <p:cNvPr id="49" name="直接连接符 48"/>
          <p:cNvCxnSpPr>
            <a:stCxn id="46" idx="2"/>
            <a:endCxn id="46" idx="6"/>
          </p:cNvCxnSpPr>
          <p:nvPr/>
        </p:nvCxnSpPr>
        <p:spPr>
          <a:xfrm>
            <a:off x="3223260" y="4224020"/>
            <a:ext cx="36004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51" name="圆角矩形 50"/>
          <p:cNvSpPr/>
          <p:nvPr/>
        </p:nvSpPr>
        <p:spPr>
          <a:xfrm>
            <a:off x="925195" y="3271520"/>
            <a:ext cx="4962525" cy="2006600"/>
          </a:xfrm>
          <a:prstGeom prst="roundRect">
            <a:avLst/>
          </a:prstGeom>
          <a:noFill/>
          <a:ln w="12700" cap="flat" cmpd="sng" algn="ctr">
            <a:solidFill>
              <a:schemeClr val="tx1"/>
            </a:solidFill>
            <a:prstDash val="lgDash"/>
            <a:miter lim="800000"/>
          </a:ln>
        </p:spPr>
        <p:txBody>
          <a:bodyPr rtlCol="0" anchor="ctr"/>
          <a:p>
            <a:pPr algn="just"/>
            <a:endParaRPr lang="zh-CN" altLang="en-US" dirty="0"/>
          </a:p>
        </p:txBody>
      </p:sp>
      <p:sp>
        <p:nvSpPr>
          <p:cNvPr id="52" name="文本框 51"/>
          <p:cNvSpPr txBox="1"/>
          <p:nvPr/>
        </p:nvSpPr>
        <p:spPr>
          <a:xfrm>
            <a:off x="1099820" y="3271520"/>
            <a:ext cx="975360" cy="337185"/>
          </a:xfrm>
          <a:prstGeom prst="rect">
            <a:avLst/>
          </a:prstGeom>
          <a:noFill/>
        </p:spPr>
        <p:txBody>
          <a:bodyPr wrap="square" rtlCol="0">
            <a:spAutoFit/>
          </a:bodyPr>
          <a:p>
            <a:r>
              <a:rPr lang="en-US" altLang="zh-CN" sz="1600" i="1">
                <a:latin typeface="Times New Roman Italic" panose="02020503050405090304" charset="0"/>
                <a:cs typeface="Times New Roman Italic" panose="02020503050405090304" charset="0"/>
              </a:rPr>
              <a:t>Encoder</a:t>
            </a:r>
            <a:endParaRPr lang="en-US" altLang="zh-CN" sz="1600" i="1">
              <a:latin typeface="Times New Roman Italic" panose="02020503050405090304" charset="0"/>
              <a:cs typeface="Times New Roman Italic" panose="02020503050405090304" charset="0"/>
            </a:endParaRPr>
          </a:p>
        </p:txBody>
      </p:sp>
      <p:sp>
        <p:nvSpPr>
          <p:cNvPr id="67" name="圆角矩形 66"/>
          <p:cNvSpPr/>
          <p:nvPr/>
        </p:nvSpPr>
        <p:spPr>
          <a:xfrm>
            <a:off x="2319655" y="1424305"/>
            <a:ext cx="2174240" cy="338455"/>
          </a:xfrm>
          <a:prstGeom prst="roundRect">
            <a:avLst/>
          </a:prstGeom>
          <a:solidFill>
            <a:sysClr val="window" lastClr="FFFFFF"/>
          </a:solidFill>
          <a:ln w="15875" cap="flat" cmpd="sng" algn="ctr">
            <a:solidFill>
              <a:schemeClr val="tx1"/>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Output </a:t>
            </a:r>
            <a:r>
              <a:rPr lang="en-US" altLang="zh-CN" sz="1600" dirty="0">
                <a:latin typeface="Times New Roman Regular" panose="02020503050405090304" charset="0"/>
                <a:cs typeface="Times New Roman Regular" panose="02020503050405090304" charset="0"/>
              </a:rPr>
              <a:t>Linear Layers</a:t>
            </a:r>
            <a:endParaRPr lang="en-US" altLang="zh-CN" sz="1600" dirty="0">
              <a:latin typeface="Times New Roman Regular" panose="02020503050405090304" charset="0"/>
              <a:cs typeface="Times New Roman Regular" panose="02020503050405090304" charset="0"/>
            </a:endParaRPr>
          </a:p>
        </p:txBody>
      </p:sp>
      <p:cxnSp>
        <p:nvCxnSpPr>
          <p:cNvPr id="68" name="直接箭头连接符 67"/>
          <p:cNvCxnSpPr>
            <a:stCxn id="42" idx="0"/>
            <a:endCxn id="67" idx="2"/>
          </p:cNvCxnSpPr>
          <p:nvPr/>
        </p:nvCxnSpPr>
        <p:spPr>
          <a:xfrm flipV="1">
            <a:off x="3406775" y="1762760"/>
            <a:ext cx="0" cy="436245"/>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69" name="圆角矩形 68"/>
          <p:cNvSpPr/>
          <p:nvPr/>
        </p:nvSpPr>
        <p:spPr>
          <a:xfrm>
            <a:off x="925195" y="1165860"/>
            <a:ext cx="4962525" cy="841375"/>
          </a:xfrm>
          <a:prstGeom prst="roundRect">
            <a:avLst/>
          </a:prstGeom>
          <a:noFill/>
          <a:ln w="12700" cap="flat" cmpd="sng" algn="ctr">
            <a:solidFill>
              <a:schemeClr val="tx1"/>
            </a:solidFill>
            <a:prstDash val="lgDash"/>
            <a:miter lim="800000"/>
          </a:ln>
        </p:spPr>
        <p:txBody>
          <a:bodyPr rtlCol="0" anchor="ctr"/>
          <a:p>
            <a:pPr algn="just"/>
            <a:endParaRPr lang="zh-CN" altLang="en-US" dirty="0"/>
          </a:p>
        </p:txBody>
      </p:sp>
      <p:sp>
        <p:nvSpPr>
          <p:cNvPr id="70" name="文本框 69"/>
          <p:cNvSpPr txBox="1"/>
          <p:nvPr/>
        </p:nvSpPr>
        <p:spPr>
          <a:xfrm>
            <a:off x="1099820" y="1165860"/>
            <a:ext cx="975360" cy="337185"/>
          </a:xfrm>
          <a:prstGeom prst="rect">
            <a:avLst/>
          </a:prstGeom>
          <a:noFill/>
        </p:spPr>
        <p:txBody>
          <a:bodyPr wrap="square" rtlCol="0">
            <a:spAutoFit/>
          </a:bodyPr>
          <a:p>
            <a:r>
              <a:rPr lang="en-US" altLang="zh-CN" sz="1600" i="1">
                <a:latin typeface="Times New Roman Italic" panose="02020503050405090304" charset="0"/>
                <a:cs typeface="Times New Roman Italic" panose="02020503050405090304" charset="0"/>
              </a:rPr>
              <a:t>Decoder</a:t>
            </a:r>
            <a:endParaRPr lang="en-US" altLang="zh-CN" sz="1600" i="1">
              <a:latin typeface="Times New Roman Italic" panose="02020503050405090304" charset="0"/>
              <a:cs typeface="Times New Roman Italic" panose="02020503050405090304" charset="0"/>
            </a:endParaRPr>
          </a:p>
        </p:txBody>
      </p:sp>
      <p:cxnSp>
        <p:nvCxnSpPr>
          <p:cNvPr id="71" name="直接箭头连接符 70"/>
          <p:cNvCxnSpPr>
            <a:stCxn id="67" idx="0"/>
          </p:cNvCxnSpPr>
          <p:nvPr/>
        </p:nvCxnSpPr>
        <p:spPr>
          <a:xfrm flipV="1">
            <a:off x="3406775" y="894715"/>
            <a:ext cx="0" cy="52959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2" name="直接连接符 71"/>
          <p:cNvCxnSpPr/>
          <p:nvPr/>
        </p:nvCxnSpPr>
        <p:spPr>
          <a:xfrm>
            <a:off x="5103495" y="3063240"/>
            <a:ext cx="1433195" cy="1707515"/>
          </a:xfrm>
          <a:prstGeom prst="line">
            <a:avLst/>
          </a:prstGeom>
          <a:ln w="12700"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73" name="直接连接符 72"/>
          <p:cNvCxnSpPr/>
          <p:nvPr/>
        </p:nvCxnSpPr>
        <p:spPr>
          <a:xfrm flipV="1">
            <a:off x="5071745" y="1513840"/>
            <a:ext cx="1539240" cy="724535"/>
          </a:xfrm>
          <a:prstGeom prst="line">
            <a:avLst/>
          </a:prstGeom>
          <a:ln w="12700" cmpd="sng">
            <a:solidFill>
              <a:schemeClr val="tx1"/>
            </a:solidFill>
            <a:prstDash val="lgDash"/>
          </a:ln>
        </p:spPr>
        <p:style>
          <a:lnRef idx="2">
            <a:schemeClr val="accent1"/>
          </a:lnRef>
          <a:fillRef idx="0">
            <a:srgbClr val="FFFFFF"/>
          </a:fillRef>
          <a:effectRef idx="0">
            <a:srgbClr val="FFFFFF"/>
          </a:effectRef>
          <a:fontRef idx="minor">
            <a:schemeClr val="tx1"/>
          </a:fontRef>
        </p:style>
      </p:cxnSp>
      <p:sp>
        <p:nvSpPr>
          <p:cNvPr id="74" name="圆角矩形 73"/>
          <p:cNvSpPr/>
          <p:nvPr/>
        </p:nvSpPr>
        <p:spPr>
          <a:xfrm>
            <a:off x="6431915" y="1430020"/>
            <a:ext cx="2768600" cy="3491230"/>
          </a:xfrm>
          <a:prstGeom prst="roundRect">
            <a:avLst/>
          </a:prstGeom>
          <a:noFill/>
          <a:ln w="12700" cap="flat" cmpd="sng" algn="ctr">
            <a:solidFill>
              <a:schemeClr val="tx1"/>
            </a:solidFill>
            <a:prstDash val="lgDash"/>
            <a:miter lim="800000"/>
          </a:ln>
        </p:spPr>
        <p:txBody>
          <a:bodyPr rtlCol="0" anchor="ctr"/>
          <a:p>
            <a:pPr algn="just"/>
            <a:endParaRPr lang="zh-CN" altLang="en-US" dirty="0"/>
          </a:p>
        </p:txBody>
      </p:sp>
      <p:sp>
        <p:nvSpPr>
          <p:cNvPr id="76" name="文本框 75"/>
          <p:cNvSpPr txBox="1"/>
          <p:nvPr/>
        </p:nvSpPr>
        <p:spPr>
          <a:xfrm>
            <a:off x="8910320" y="1178560"/>
            <a:ext cx="490855" cy="337185"/>
          </a:xfrm>
          <a:prstGeom prst="rect">
            <a:avLst/>
          </a:prstGeom>
          <a:noFill/>
        </p:spPr>
        <p:txBody>
          <a:bodyPr wrap="square" rtlCol="0">
            <a:spAutoFit/>
          </a:bodyPr>
          <a:p>
            <a:r>
              <a:rPr lang="en-US" altLang="zh-CN" sz="1600">
                <a:latin typeface="Times New Roman Regular" panose="02020503050405090304" charset="0"/>
                <a:cs typeface="Times New Roman Regular" panose="02020503050405090304" charset="0"/>
              </a:rPr>
              <a:t>×</a:t>
            </a:r>
            <a:r>
              <a:rPr lang="en-US" altLang="zh-CN" sz="1600" i="1">
                <a:latin typeface="Times New Roman Regular" panose="02020503050405090304" charset="0"/>
                <a:cs typeface="Times New Roman Regular" panose="02020503050405090304" charset="0"/>
              </a:rPr>
              <a:t>L</a:t>
            </a:r>
            <a:endParaRPr lang="en-US" altLang="zh-CN" sz="1600" i="1">
              <a:latin typeface="Times New Roman Regular" panose="02020503050405090304" charset="0"/>
              <a:cs typeface="Times New Roman Regular" panose="02020503050405090304" charset="0"/>
            </a:endParaRPr>
          </a:p>
        </p:txBody>
      </p:sp>
      <p:sp>
        <p:nvSpPr>
          <p:cNvPr id="77" name="圆角矩形 76"/>
          <p:cNvSpPr/>
          <p:nvPr/>
        </p:nvSpPr>
        <p:spPr>
          <a:xfrm>
            <a:off x="6823075" y="1863725"/>
            <a:ext cx="1985645" cy="403860"/>
          </a:xfrm>
          <a:prstGeom prst="roundRect">
            <a:avLst/>
          </a:prstGeom>
          <a:solidFill>
            <a:sysClr val="window" lastClr="FFFFFF"/>
          </a:solidFill>
          <a:ln w="19050" cap="flat" cmpd="sng" algn="ctr">
            <a:solidFill>
              <a:schemeClr val="accent5">
                <a:lumMod val="20000"/>
                <a:lumOff val="80000"/>
              </a:schemeClr>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AvgPool1</a:t>
            </a:r>
            <a:r>
              <a:rPr lang="en-US" altLang="zh-CN" sz="1600" dirty="0">
                <a:latin typeface="Times New Roman Regular" panose="02020503050405090304" charset="0"/>
                <a:cs typeface="Times New Roman Regular" panose="02020503050405090304" charset="0"/>
              </a:rPr>
              <a:t>d</a:t>
            </a:r>
            <a:endParaRPr lang="en-US" altLang="zh-CN" sz="1600" dirty="0">
              <a:latin typeface="Times New Roman Regular" panose="02020503050405090304" charset="0"/>
              <a:cs typeface="Times New Roman Regular" panose="02020503050405090304" charset="0"/>
            </a:endParaRPr>
          </a:p>
        </p:txBody>
      </p:sp>
      <p:sp>
        <p:nvSpPr>
          <p:cNvPr id="78" name="圆角矩形 77"/>
          <p:cNvSpPr/>
          <p:nvPr/>
        </p:nvSpPr>
        <p:spPr>
          <a:xfrm>
            <a:off x="6823075" y="2620010"/>
            <a:ext cx="1985645" cy="403860"/>
          </a:xfrm>
          <a:prstGeom prst="roundRect">
            <a:avLst/>
          </a:prstGeom>
          <a:solidFill>
            <a:sysClr val="window" lastClr="FFFFFF"/>
          </a:solidFill>
          <a:ln w="19050" cap="flat" cmpd="sng" algn="ctr">
            <a:solidFill>
              <a:schemeClr val="accent1">
                <a:lumMod val="20000"/>
                <a:lumOff val="80000"/>
              </a:schemeClr>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GeLU</a:t>
            </a:r>
            <a:endParaRPr lang="en-US" altLang="zh-CN" sz="1600" dirty="0">
              <a:latin typeface="Times New Roman Regular" panose="02020503050405090304" charset="0"/>
              <a:cs typeface="Times New Roman Regular" panose="02020503050405090304" charset="0"/>
            </a:endParaRPr>
          </a:p>
        </p:txBody>
      </p:sp>
      <p:sp>
        <p:nvSpPr>
          <p:cNvPr id="79" name="圆角矩形 78"/>
          <p:cNvSpPr/>
          <p:nvPr/>
        </p:nvSpPr>
        <p:spPr>
          <a:xfrm>
            <a:off x="6823075" y="3375660"/>
            <a:ext cx="1985645" cy="403860"/>
          </a:xfrm>
          <a:prstGeom prst="roundRect">
            <a:avLst/>
          </a:prstGeom>
          <a:solidFill>
            <a:sysClr val="window" lastClr="FFFFFF"/>
          </a:solidFill>
          <a:ln w="19050" cap="flat" cmpd="sng" algn="ctr">
            <a:solidFill>
              <a:schemeClr val="accent4">
                <a:lumMod val="20000"/>
                <a:lumOff val="80000"/>
              </a:schemeClr>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sym typeface="+mn-ea"/>
              </a:rPr>
              <a:t>BatchNorm1d</a:t>
            </a:r>
            <a:endParaRPr lang="en-US" altLang="zh-CN" sz="1600" dirty="0">
              <a:latin typeface="Times New Roman Regular" panose="02020503050405090304" charset="0"/>
              <a:cs typeface="Times New Roman Regular" panose="02020503050405090304" charset="0"/>
            </a:endParaRPr>
          </a:p>
        </p:txBody>
      </p:sp>
      <p:sp>
        <p:nvSpPr>
          <p:cNvPr id="80" name="圆角矩形 79"/>
          <p:cNvSpPr/>
          <p:nvPr/>
        </p:nvSpPr>
        <p:spPr>
          <a:xfrm>
            <a:off x="6823075" y="4131310"/>
            <a:ext cx="1985645" cy="403860"/>
          </a:xfrm>
          <a:prstGeom prst="roundRect">
            <a:avLst/>
          </a:prstGeom>
          <a:solidFill>
            <a:sysClr val="window" lastClr="FFFFFF"/>
          </a:solidFill>
          <a:ln w="19050" cap="flat" cmpd="sng" algn="ctr">
            <a:solidFill>
              <a:schemeClr val="accent1">
                <a:lumMod val="20000"/>
                <a:lumOff val="80000"/>
              </a:schemeClr>
            </a:solidFill>
            <a:prstDash val="solid"/>
            <a:miter lim="800000"/>
          </a:ln>
        </p:spPr>
        <p:txBody>
          <a:bodyPr rtlCol="0" anchor="ctr"/>
          <a:p>
            <a:pPr algn="ctr"/>
            <a:r>
              <a:rPr lang="en-US" altLang="zh-CN" sz="1600" dirty="0">
                <a:latin typeface="Times New Roman Regular" panose="02020503050405090304" charset="0"/>
                <a:cs typeface="Times New Roman Regular" panose="02020503050405090304" charset="0"/>
              </a:rPr>
              <a:t>Conv1</a:t>
            </a:r>
            <a:endParaRPr lang="en-US" altLang="zh-CN" sz="1600" dirty="0">
              <a:latin typeface="Times New Roman Regular" panose="02020503050405090304" charset="0"/>
              <a:cs typeface="Times New Roman Regular" panose="02020503050405090304" charset="0"/>
            </a:endParaRPr>
          </a:p>
        </p:txBody>
      </p:sp>
      <p:cxnSp>
        <p:nvCxnSpPr>
          <p:cNvPr id="82" name="直接箭头连接符 81"/>
          <p:cNvCxnSpPr>
            <a:endCxn id="80" idx="2"/>
          </p:cNvCxnSpPr>
          <p:nvPr/>
        </p:nvCxnSpPr>
        <p:spPr>
          <a:xfrm flipV="1">
            <a:off x="7816215" y="4535170"/>
            <a:ext cx="0" cy="69596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4" name="直接箭头连接符 83"/>
          <p:cNvCxnSpPr>
            <a:endCxn id="79" idx="2"/>
          </p:cNvCxnSpPr>
          <p:nvPr/>
        </p:nvCxnSpPr>
        <p:spPr>
          <a:xfrm flipV="1">
            <a:off x="7816215" y="3779520"/>
            <a:ext cx="0" cy="35052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5" name="直接箭头连接符 84"/>
          <p:cNvCxnSpPr>
            <a:endCxn id="78" idx="2"/>
          </p:cNvCxnSpPr>
          <p:nvPr/>
        </p:nvCxnSpPr>
        <p:spPr>
          <a:xfrm flipV="1">
            <a:off x="7816215" y="3023870"/>
            <a:ext cx="0" cy="34671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6" name="直接箭头连接符 85"/>
          <p:cNvCxnSpPr>
            <a:stCxn id="78" idx="0"/>
            <a:endCxn id="77" idx="2"/>
          </p:cNvCxnSpPr>
          <p:nvPr/>
        </p:nvCxnSpPr>
        <p:spPr>
          <a:xfrm flipV="1">
            <a:off x="7816215" y="2267585"/>
            <a:ext cx="0" cy="352425"/>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7" name="直接箭头连接符 86"/>
          <p:cNvCxnSpPr>
            <a:stCxn id="77" idx="0"/>
          </p:cNvCxnSpPr>
          <p:nvPr/>
        </p:nvCxnSpPr>
        <p:spPr>
          <a:xfrm flipV="1">
            <a:off x="7816215" y="974090"/>
            <a:ext cx="0" cy="889635"/>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88" name="文本框 87"/>
          <p:cNvSpPr txBox="1"/>
          <p:nvPr/>
        </p:nvSpPr>
        <p:spPr>
          <a:xfrm>
            <a:off x="6563360" y="1511300"/>
            <a:ext cx="975360" cy="337185"/>
          </a:xfrm>
          <a:prstGeom prst="rect">
            <a:avLst/>
          </a:prstGeom>
          <a:noFill/>
        </p:spPr>
        <p:txBody>
          <a:bodyPr wrap="square" rtlCol="0">
            <a:spAutoFit/>
          </a:bodyPr>
          <a:p>
            <a:r>
              <a:rPr lang="en-US" altLang="zh-CN" sz="1600" i="1">
                <a:latin typeface="Times New Roman Italic" panose="02020503050405090304" charset="0"/>
                <a:cs typeface="Times New Roman Italic" panose="02020503050405090304" charset="0"/>
              </a:rPr>
              <a:t>TCN</a:t>
            </a:r>
            <a:endParaRPr lang="en-US" altLang="zh-CN" sz="1600" i="1">
              <a:latin typeface="Times New Roman Italic" panose="02020503050405090304" charset="0"/>
              <a:cs typeface="Times New Roman Italic" panose="02020503050405090304" charset="0"/>
            </a:endParaRPr>
          </a:p>
        </p:txBody>
      </p:sp>
      <p:pic>
        <p:nvPicPr>
          <p:cNvPr id="6" name="图片 5"/>
          <p:cNvPicPr>
            <a:picLocks noChangeAspect="1"/>
          </p:cNvPicPr>
          <p:nvPr/>
        </p:nvPicPr>
        <p:blipFill>
          <a:blip r:embed="rId2"/>
          <a:stretch>
            <a:fillRect/>
          </a:stretch>
        </p:blipFill>
        <p:spPr>
          <a:xfrm>
            <a:off x="1651635" y="64135"/>
            <a:ext cx="3510280" cy="850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-MLP</a:t>
            </a:r>
            <a:endParaRPr lang="zh-CN" altLang="en-US" dirty="0"/>
          </a:p>
        </p:txBody>
      </p:sp>
      <p:sp>
        <p:nvSpPr>
          <p:cNvPr id="24" name="内容占位符 23"/>
          <p:cNvSpPr>
            <a:spLocks noGrp="1"/>
          </p:cNvSpPr>
          <p:nvPr>
            <p:ph sz="quarter" idx="10"/>
          </p:nvPr>
        </p:nvSpPr>
        <p:spPr>
          <a:xfrm>
            <a:off x="381367" y="1142440"/>
            <a:ext cx="6897591" cy="4991454"/>
          </a:xfrm>
        </p:spPr>
        <p:txBody>
          <a:bodyPr>
            <a:normAutofit/>
          </a:bodyPr>
          <a:lstStyle/>
          <a:p>
            <a:pPr indent="228600" algn="just"/>
            <a:r>
              <a:rPr lang="en-US" altLang="zh-CN" b="1" dirty="0">
                <a:latin typeface="宋体" pitchFamily="2" charset="-122"/>
                <a:ea typeface="宋体" pitchFamily="2" charset="-122"/>
                <a:cs typeface="Calibri" panose="020F0502020204030204" pitchFamily="34" charset="0"/>
              </a:rPr>
              <a:t>MLP</a:t>
            </a:r>
            <a:r>
              <a:rPr lang="zh-CN" altLang="zh-CN"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zh-CN" altLang="zh-CN" dirty="0">
                <a:latin typeface="宋体" pitchFamily="2" charset="-122"/>
                <a:ea typeface="宋体" pitchFamily="2" charset="-122"/>
                <a:cs typeface="Calibri" panose="020F0502020204030204" pitchFamily="34" charset="0"/>
              </a:rPr>
              <a:t>采用</a:t>
            </a:r>
            <a:r>
              <a:rPr lang="zh-CN" altLang="en-US" dirty="0">
                <a:latin typeface="宋体" pitchFamily="2" charset="-122"/>
                <a:ea typeface="宋体" pitchFamily="2" charset="-122"/>
                <a:cs typeface="Calibri" panose="020F0502020204030204" pitchFamily="34" charset="0"/>
              </a:rPr>
              <a:t>多个全连接层以及</a:t>
            </a:r>
            <a:r>
              <a:rPr lang="en-US" altLang="zh-CN" dirty="0">
                <a:latin typeface="宋体" pitchFamily="2" charset="-122"/>
                <a:ea typeface="宋体" pitchFamily="2" charset="-122"/>
                <a:cs typeface="Calibri" panose="020F0502020204030204" pitchFamily="34" charset="0"/>
              </a:rPr>
              <a:t>ReLU</a:t>
            </a:r>
            <a:r>
              <a:rPr lang="zh-CN" altLang="zh-CN" dirty="0">
                <a:latin typeface="宋体" pitchFamily="2" charset="-122"/>
                <a:ea typeface="宋体" pitchFamily="2" charset="-122"/>
                <a:cs typeface="Calibri" panose="020F0502020204030204" pitchFamily="34" charset="0"/>
              </a:rPr>
              <a:t>函数搭建</a:t>
            </a:r>
            <a:r>
              <a:rPr lang="zh-CN" altLang="en-US" dirty="0">
                <a:latin typeface="宋体" pitchFamily="2" charset="-122"/>
                <a:ea typeface="宋体" pitchFamily="2" charset="-122"/>
                <a:cs typeface="Calibri" panose="020F0502020204030204" pitchFamily="34" charset="0"/>
              </a:rPr>
              <a:t>隐藏层来构造</a:t>
            </a:r>
            <a:r>
              <a:rPr lang="en-US" altLang="zh-CN" dirty="0">
                <a:latin typeface="宋体" pitchFamily="2" charset="-122"/>
                <a:ea typeface="宋体" pitchFamily="2" charset="-122"/>
                <a:cs typeface="Calibri" panose="020F0502020204030204" pitchFamily="34" charset="0"/>
              </a:rPr>
              <a:t>MLP</a:t>
            </a:r>
            <a:r>
              <a:rPr lang="zh-CN" altLang="zh-CN" dirty="0">
                <a:latin typeface="宋体" pitchFamily="2" charset="-122"/>
                <a:ea typeface="宋体" pitchFamily="2" charset="-122"/>
                <a:cs typeface="Calibri" panose="020F0502020204030204" pitchFamily="34" charset="0"/>
              </a:rPr>
              <a:t>模型。</a:t>
            </a:r>
            <a:endParaRPr lang="zh-CN" altLang="en-US" dirty="0">
              <a:latin typeface="宋体" pitchFamily="2" charset="-122"/>
              <a:ea typeface="宋体" pitchFamily="2" charset="-122"/>
              <a:cs typeface="Calibri" panose="020F0502020204030204" pitchFamily="34" charset="0"/>
            </a:endParaRPr>
          </a:p>
          <a:p>
            <a:pPr indent="228600" algn="just"/>
            <a:r>
              <a:rPr lang="zh-CN" altLang="en-US" dirty="0">
                <a:latin typeface="宋体" pitchFamily="2" charset="-122"/>
                <a:ea typeface="宋体" pitchFamily="2" charset="-122"/>
                <a:cs typeface="Calibri" panose="020F0502020204030204" pitchFamily="34" charset="0"/>
              </a:rPr>
              <a:t>因其简单的结构和通过激活函数（如</a:t>
            </a:r>
            <a:r>
              <a:rPr lang="en-US" altLang="zh-CN" dirty="0">
                <a:latin typeface="宋体" pitchFamily="2" charset="-122"/>
                <a:ea typeface="宋体" pitchFamily="2" charset="-122"/>
                <a:cs typeface="Calibri" panose="020F0502020204030204" pitchFamily="34" charset="0"/>
              </a:rPr>
              <a:t>ReLU</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Sigmoid</a:t>
            </a:r>
            <a:r>
              <a:rPr lang="zh-CN" altLang="en-US" dirty="0">
                <a:latin typeface="宋体" pitchFamily="2" charset="-122"/>
                <a:ea typeface="宋体" pitchFamily="2" charset="-122"/>
                <a:cs typeface="Calibri" panose="020F0502020204030204" pitchFamily="34" charset="0"/>
              </a:rPr>
              <a:t>）能够捕捉时间序列中的复杂非线性关系，而具有强大的非线性建模能力，能够有效地预测信道信息。但是，</a:t>
            </a:r>
            <a:r>
              <a:rPr lang="en-US" altLang="zh-CN" dirty="0">
                <a:latin typeface="宋体" pitchFamily="2" charset="-122"/>
                <a:ea typeface="宋体" pitchFamily="2" charset="-122"/>
                <a:cs typeface="Calibri" panose="020F0502020204030204" pitchFamily="34" charset="0"/>
              </a:rPr>
              <a:t>MLP </a:t>
            </a:r>
            <a:r>
              <a:rPr lang="zh-CN" altLang="en-US" dirty="0">
                <a:latin typeface="宋体" pitchFamily="2" charset="-122"/>
                <a:ea typeface="宋体" pitchFamily="2" charset="-122"/>
                <a:cs typeface="Calibri" panose="020F0502020204030204" pitchFamily="34" charset="0"/>
              </a:rPr>
              <a:t>的决策过程是黑箱的，很难解释模型是如何做出预测的，且预测的准确率较低。</a:t>
            </a:r>
            <a:endParaRPr lang="zh-CN" altLang="zh-CN" dirty="0">
              <a:latin typeface="宋体" pitchFamily="2" charset="-122"/>
              <a:ea typeface="宋体" pitchFamily="2" charset="-122"/>
              <a:cs typeface="Calibri" panose="020F0502020204030204" pitchFamily="34" charset="0"/>
            </a:endParaRPr>
          </a:p>
        </p:txBody>
      </p:sp>
      <p:sp>
        <p:nvSpPr>
          <p:cNvPr id="3" name="文本框 2"/>
          <p:cNvSpPr txBox="1"/>
          <p:nvPr/>
        </p:nvSpPr>
        <p:spPr>
          <a:xfrm>
            <a:off x="8898248" y="5863801"/>
            <a:ext cx="18699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MLP</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sp>
        <p:nvSpPr>
          <p:cNvPr id="2" name="矩形: 圆角 1"/>
          <p:cNvSpPr/>
          <p:nvPr/>
        </p:nvSpPr>
        <p:spPr>
          <a:xfrm>
            <a:off x="8305034" y="1473765"/>
            <a:ext cx="2289753" cy="139254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箭头连接符 3"/>
          <p:cNvCxnSpPr>
            <a:stCxn id="17" idx="2"/>
            <a:endCxn id="10" idx="0"/>
          </p:cNvCxnSpPr>
          <p:nvPr/>
        </p:nvCxnSpPr>
        <p:spPr>
          <a:xfrm>
            <a:off x="9452900" y="2633035"/>
            <a:ext cx="1685" cy="4484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直接箭头连接符 4"/>
          <p:cNvCxnSpPr>
            <a:stCxn id="6" idx="2"/>
            <a:endCxn id="16" idx="0"/>
          </p:cNvCxnSpPr>
          <p:nvPr/>
        </p:nvCxnSpPr>
        <p:spPr>
          <a:xfrm flipH="1">
            <a:off x="9452900" y="1290453"/>
            <a:ext cx="2" cy="514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文本框 5"/>
          <p:cNvSpPr txBox="1"/>
          <p:nvPr/>
        </p:nvSpPr>
        <p:spPr>
          <a:xfrm>
            <a:off x="8758137" y="921121"/>
            <a:ext cx="1389530" cy="369332"/>
          </a:xfrm>
          <a:prstGeom prst="rect">
            <a:avLst/>
          </a:prstGeom>
          <a:noFill/>
        </p:spPr>
        <p:txBody>
          <a:bodyPr wrap="square" rtlCol="0">
            <a:spAutoFit/>
          </a:bodyPr>
          <a:lstStyle/>
          <a:p>
            <a:r>
              <a:rPr lang="en-US" altLang="zh-CN" dirty="0"/>
              <a:t>Inputs data</a:t>
            </a:r>
            <a:endParaRPr lang="zh-CN" altLang="en-US" dirty="0"/>
          </a:p>
        </p:txBody>
      </p:sp>
      <p:sp>
        <p:nvSpPr>
          <p:cNvPr id="7" name="文本框 6"/>
          <p:cNvSpPr txBox="1"/>
          <p:nvPr/>
        </p:nvSpPr>
        <p:spPr>
          <a:xfrm>
            <a:off x="8853904" y="5494469"/>
            <a:ext cx="1192014" cy="369332"/>
          </a:xfrm>
          <a:prstGeom prst="rect">
            <a:avLst/>
          </a:prstGeom>
          <a:noFill/>
        </p:spPr>
        <p:txBody>
          <a:bodyPr wrap="square" rtlCol="0">
            <a:spAutoFit/>
          </a:bodyPr>
          <a:lstStyle/>
          <a:p>
            <a:r>
              <a:rPr lang="en-US" altLang="zh-CN" dirty="0"/>
              <a:t>Pred data</a:t>
            </a:r>
            <a:endParaRPr lang="zh-CN" altLang="en-US" dirty="0"/>
          </a:p>
        </p:txBody>
      </p:sp>
      <p:sp>
        <p:nvSpPr>
          <p:cNvPr id="8" name="左大括号 7"/>
          <p:cNvSpPr/>
          <p:nvPr/>
        </p:nvSpPr>
        <p:spPr>
          <a:xfrm>
            <a:off x="7896626" y="1473765"/>
            <a:ext cx="230092" cy="3271346"/>
          </a:xfrm>
          <a:prstGeom prst="leftBrace">
            <a:avLst>
              <a:gd name="adj1" fmla="val 8333"/>
              <a:gd name="adj2" fmla="val 5030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文本框 8"/>
          <p:cNvSpPr txBox="1"/>
          <p:nvPr/>
        </p:nvSpPr>
        <p:spPr>
          <a:xfrm>
            <a:off x="8305034" y="1475119"/>
            <a:ext cx="1258429" cy="646331"/>
          </a:xfrm>
          <a:prstGeom prst="rect">
            <a:avLst/>
          </a:prstGeom>
          <a:noFill/>
        </p:spPr>
        <p:txBody>
          <a:bodyPr wrap="square" rtlCol="0">
            <a:spAutoFit/>
          </a:bodyPr>
          <a:lstStyle/>
          <a:p>
            <a:r>
              <a:rPr lang="en-US" altLang="zh-CN" dirty="0"/>
              <a:t>hidden</a:t>
            </a:r>
            <a:endParaRPr lang="en-US" altLang="zh-CN" dirty="0"/>
          </a:p>
          <a:p>
            <a:endParaRPr lang="zh-CN" altLang="en-US" dirty="0"/>
          </a:p>
        </p:txBody>
      </p:sp>
      <p:sp>
        <p:nvSpPr>
          <p:cNvPr id="10" name="矩形: 圆角 9"/>
          <p:cNvSpPr/>
          <p:nvPr/>
        </p:nvSpPr>
        <p:spPr>
          <a:xfrm>
            <a:off x="8314383" y="3081523"/>
            <a:ext cx="2280404" cy="38635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hidden</a:t>
            </a:r>
            <a:endParaRPr lang="zh-CN" altLang="en-US" dirty="0">
              <a:solidFill>
                <a:schemeClr val="tx1"/>
              </a:solidFill>
            </a:endParaRPr>
          </a:p>
        </p:txBody>
      </p:sp>
      <p:sp>
        <p:nvSpPr>
          <p:cNvPr id="11" name="矩形: 圆角 10"/>
          <p:cNvSpPr/>
          <p:nvPr/>
        </p:nvSpPr>
        <p:spPr>
          <a:xfrm>
            <a:off x="8314383" y="4367193"/>
            <a:ext cx="2280404" cy="37791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hidden</a:t>
            </a:r>
            <a:endParaRPr lang="zh-CN" altLang="en-US" dirty="0">
              <a:solidFill>
                <a:schemeClr val="tx1"/>
              </a:solidFill>
            </a:endParaRPr>
          </a:p>
        </p:txBody>
      </p:sp>
      <p:cxnSp>
        <p:nvCxnSpPr>
          <p:cNvPr id="12" name="直接箭头连接符 11"/>
          <p:cNvCxnSpPr>
            <a:stCxn id="14" idx="2"/>
            <a:endCxn id="11" idx="0"/>
          </p:cNvCxnSpPr>
          <p:nvPr/>
        </p:nvCxnSpPr>
        <p:spPr>
          <a:xfrm>
            <a:off x="9452900" y="4112529"/>
            <a:ext cx="1685" cy="254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12"/>
          <p:cNvCxnSpPr>
            <a:stCxn id="10" idx="2"/>
            <a:endCxn id="14" idx="0"/>
          </p:cNvCxnSpPr>
          <p:nvPr/>
        </p:nvCxnSpPr>
        <p:spPr>
          <a:xfrm flipH="1">
            <a:off x="9452900" y="3467879"/>
            <a:ext cx="1685" cy="275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9279615" y="3743197"/>
            <a:ext cx="346570" cy="369332"/>
          </a:xfrm>
          <a:prstGeom prst="rect">
            <a:avLst/>
          </a:prstGeom>
          <a:noFill/>
        </p:spPr>
        <p:txBody>
          <a:bodyPr wrap="none" rtlCol="0">
            <a:spAutoFit/>
          </a:bodyPr>
          <a:lstStyle/>
          <a:p>
            <a:r>
              <a:rPr lang="en-US" altLang="zh-CN" dirty="0"/>
              <a:t>…</a:t>
            </a:r>
            <a:endParaRPr lang="zh-CN" altLang="en-US" dirty="0"/>
          </a:p>
        </p:txBody>
      </p:sp>
      <p:cxnSp>
        <p:nvCxnSpPr>
          <p:cNvPr id="15" name="直接箭头连接符 14"/>
          <p:cNvCxnSpPr>
            <a:stCxn id="11" idx="2"/>
            <a:endCxn id="19" idx="0"/>
          </p:cNvCxnSpPr>
          <p:nvPr/>
        </p:nvCxnSpPr>
        <p:spPr>
          <a:xfrm flipH="1">
            <a:off x="9452899" y="4745111"/>
            <a:ext cx="1686" cy="3016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15"/>
          <p:cNvSpPr/>
          <p:nvPr/>
        </p:nvSpPr>
        <p:spPr>
          <a:xfrm>
            <a:off x="8758135" y="1805343"/>
            <a:ext cx="1389530" cy="268026"/>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sp>
        <p:nvSpPr>
          <p:cNvPr id="17" name="矩形 16"/>
          <p:cNvSpPr/>
          <p:nvPr/>
        </p:nvSpPr>
        <p:spPr>
          <a:xfrm>
            <a:off x="8758135" y="2365010"/>
            <a:ext cx="1389530" cy="26802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ReLU</a:t>
            </a:r>
            <a:endParaRPr lang="zh-CN" altLang="en-US" sz="1600" dirty="0"/>
          </a:p>
        </p:txBody>
      </p:sp>
      <p:cxnSp>
        <p:nvCxnSpPr>
          <p:cNvPr id="18" name="直接箭头连接符 17"/>
          <p:cNvCxnSpPr>
            <a:stCxn id="16" idx="2"/>
            <a:endCxn id="17" idx="0"/>
          </p:cNvCxnSpPr>
          <p:nvPr/>
        </p:nvCxnSpPr>
        <p:spPr>
          <a:xfrm>
            <a:off x="9452900" y="2073369"/>
            <a:ext cx="0"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矩形 18"/>
          <p:cNvSpPr/>
          <p:nvPr/>
        </p:nvSpPr>
        <p:spPr>
          <a:xfrm>
            <a:off x="8758134" y="5046790"/>
            <a:ext cx="1389530" cy="268026"/>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cxnSp>
        <p:nvCxnSpPr>
          <p:cNvPr id="20" name="直接箭头连接符 19"/>
          <p:cNvCxnSpPr>
            <a:stCxn id="19" idx="2"/>
          </p:cNvCxnSpPr>
          <p:nvPr/>
        </p:nvCxnSpPr>
        <p:spPr>
          <a:xfrm>
            <a:off x="9452899" y="5314816"/>
            <a:ext cx="0" cy="2599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文本框 30"/>
          <p:cNvSpPr txBox="1"/>
          <p:nvPr/>
        </p:nvSpPr>
        <p:spPr>
          <a:xfrm>
            <a:off x="7450433" y="2924772"/>
            <a:ext cx="357790" cy="369332"/>
          </a:xfrm>
          <a:prstGeom prst="rect">
            <a:avLst/>
          </a:prstGeom>
          <a:noFill/>
        </p:spPr>
        <p:txBody>
          <a:bodyPr wrap="none" rtlCol="0">
            <a:spAutoFit/>
          </a:bodyPr>
          <a:lstStyle/>
          <a:p>
            <a:r>
              <a:rPr lang="en-US" altLang="zh-CN" dirty="0"/>
              <a:t>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-CNN</a:t>
            </a:r>
            <a:endParaRPr lang="zh-CN" altLang="en-US" dirty="0"/>
          </a:p>
        </p:txBody>
      </p:sp>
      <p:sp>
        <p:nvSpPr>
          <p:cNvPr id="24" name="内容占位符 23"/>
          <p:cNvSpPr>
            <a:spLocks noGrp="1"/>
          </p:cNvSpPr>
          <p:nvPr>
            <p:ph sz="quarter" idx="10"/>
          </p:nvPr>
        </p:nvSpPr>
        <p:spPr>
          <a:xfrm>
            <a:off x="381368" y="1142440"/>
            <a:ext cx="5592760" cy="4991454"/>
          </a:xfrm>
        </p:spPr>
        <p:txBody>
          <a:bodyPr>
            <a:normAutofit/>
          </a:bodyPr>
          <a:lstStyle/>
          <a:p>
            <a:pPr indent="228600" algn="just"/>
            <a:r>
              <a:rPr lang="en-US" altLang="zh-CN" b="1" dirty="0">
                <a:latin typeface="宋体" pitchFamily="2" charset="-122"/>
                <a:ea typeface="宋体" pitchFamily="2" charset="-122"/>
                <a:cs typeface="Calibri" panose="020F0502020204030204" pitchFamily="34" charset="0"/>
              </a:rPr>
              <a:t>CNN</a:t>
            </a:r>
            <a:r>
              <a:rPr lang="zh-CN" altLang="zh-CN"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zh-CN" altLang="zh-CN" dirty="0">
                <a:latin typeface="宋体" pitchFamily="2" charset="-122"/>
                <a:ea typeface="宋体" pitchFamily="2" charset="-122"/>
                <a:cs typeface="Calibri" panose="020F0502020204030204" pitchFamily="34" charset="0"/>
              </a:rPr>
              <a:t>采用</a:t>
            </a:r>
            <a:r>
              <a:rPr lang="zh-CN" altLang="en-US" dirty="0">
                <a:latin typeface="宋体" pitchFamily="2" charset="-122"/>
                <a:ea typeface="宋体" pitchFamily="2" charset="-122"/>
                <a:cs typeface="Calibri" panose="020F0502020204030204" pitchFamily="34" charset="0"/>
              </a:rPr>
              <a:t>多个卷积层、归一化层以及</a:t>
            </a:r>
            <a:r>
              <a:rPr lang="en-US" altLang="zh-CN" dirty="0">
                <a:latin typeface="宋体" pitchFamily="2" charset="-122"/>
                <a:ea typeface="宋体" pitchFamily="2" charset="-122"/>
                <a:cs typeface="Calibri" panose="020F0502020204030204" pitchFamily="34" charset="0"/>
              </a:rPr>
              <a:t>ReLU</a:t>
            </a:r>
            <a:r>
              <a:rPr lang="zh-CN" altLang="zh-CN" dirty="0">
                <a:latin typeface="宋体" pitchFamily="2" charset="-122"/>
                <a:ea typeface="宋体" pitchFamily="2" charset="-122"/>
                <a:cs typeface="Calibri" panose="020F0502020204030204" pitchFamily="34" charset="0"/>
              </a:rPr>
              <a:t>函数搭建</a:t>
            </a:r>
            <a:r>
              <a:rPr lang="en-US" altLang="zh-CN" dirty="0">
                <a:latin typeface="宋体" pitchFamily="2" charset="-122"/>
                <a:ea typeface="宋体" pitchFamily="2" charset="-122"/>
                <a:cs typeface="Calibri" panose="020F0502020204030204" pitchFamily="34" charset="0"/>
              </a:rPr>
              <a:t>CNN</a:t>
            </a:r>
            <a:r>
              <a:rPr lang="zh-CN" altLang="zh-CN" dirty="0">
                <a:latin typeface="宋体" pitchFamily="2" charset="-122"/>
                <a:ea typeface="宋体" pitchFamily="2" charset="-122"/>
                <a:cs typeface="Calibri" panose="020F0502020204030204" pitchFamily="34" charset="0"/>
              </a:rPr>
              <a:t>模型。</a:t>
            </a:r>
            <a:endParaRPr lang="en-US" altLang="zh-CN" dirty="0">
              <a:latin typeface="宋体" pitchFamily="2" charset="-122"/>
              <a:ea typeface="宋体" pitchFamily="2" charset="-122"/>
              <a:cs typeface="Calibri" panose="020F0502020204030204" pitchFamily="34" charset="0"/>
            </a:endParaRPr>
          </a:p>
          <a:p>
            <a:pPr indent="228600" algn="just"/>
            <a:r>
              <a:rPr lang="zh-CN" altLang="en-US" dirty="0">
                <a:latin typeface="宋体" pitchFamily="2" charset="-122"/>
                <a:ea typeface="宋体" pitchFamily="2" charset="-122"/>
                <a:cs typeface="Calibri" panose="020F0502020204030204" pitchFamily="34" charset="0"/>
              </a:rPr>
              <a:t>池化层使用平均池化，平均池化通过在局部区域内计算平均值，将输入数据的空间维度减小，从而减少计算复杂度和内存需求。这有助于减少大规模数据集时的计算负担。</a:t>
            </a:r>
            <a:endParaRPr lang="zh-CN" altLang="zh-CN" dirty="0">
              <a:latin typeface="宋体" pitchFamily="2" charset="-122"/>
              <a:ea typeface="宋体" pitchFamily="2" charset="-122"/>
              <a:cs typeface="Calibri" panose="020F0502020204030204" pitchFamily="34" charset="0"/>
            </a:endParaRPr>
          </a:p>
        </p:txBody>
      </p:sp>
      <p:sp>
        <p:nvSpPr>
          <p:cNvPr id="3" name="文本框 2"/>
          <p:cNvSpPr txBox="1"/>
          <p:nvPr/>
        </p:nvSpPr>
        <p:spPr>
          <a:xfrm>
            <a:off x="8889283" y="5663465"/>
            <a:ext cx="18699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CNN</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sp>
        <p:nvSpPr>
          <p:cNvPr id="83" name="矩形: 圆角 82"/>
          <p:cNvSpPr/>
          <p:nvPr/>
        </p:nvSpPr>
        <p:spPr>
          <a:xfrm>
            <a:off x="6835638" y="994480"/>
            <a:ext cx="2205319" cy="169305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a:off x="7243533" y="1405540"/>
            <a:ext cx="1389530" cy="28957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Conv</a:t>
            </a:r>
            <a:endParaRPr lang="zh-CN" altLang="en-US" sz="1600" dirty="0"/>
          </a:p>
        </p:txBody>
      </p:sp>
      <p:sp>
        <p:nvSpPr>
          <p:cNvPr id="85" name="矩形 84"/>
          <p:cNvSpPr/>
          <p:nvPr/>
        </p:nvSpPr>
        <p:spPr>
          <a:xfrm>
            <a:off x="7243533" y="1838087"/>
            <a:ext cx="1389530" cy="263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BatchNorm</a:t>
            </a:r>
            <a:endParaRPr lang="zh-CN" altLang="en-US" sz="1600" dirty="0"/>
          </a:p>
        </p:txBody>
      </p:sp>
      <p:sp>
        <p:nvSpPr>
          <p:cNvPr id="86" name="矩形 85"/>
          <p:cNvSpPr/>
          <p:nvPr/>
        </p:nvSpPr>
        <p:spPr>
          <a:xfrm>
            <a:off x="7243533" y="2244599"/>
            <a:ext cx="1389530" cy="26353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ReLU</a:t>
            </a:r>
            <a:endParaRPr lang="zh-CN" altLang="en-US" sz="1600" dirty="0"/>
          </a:p>
        </p:txBody>
      </p:sp>
      <p:sp>
        <p:nvSpPr>
          <p:cNvPr id="87" name="矩形 86"/>
          <p:cNvSpPr/>
          <p:nvPr/>
        </p:nvSpPr>
        <p:spPr>
          <a:xfrm>
            <a:off x="7243529" y="2796886"/>
            <a:ext cx="1389530" cy="28733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AvgPool</a:t>
            </a:r>
            <a:endParaRPr lang="zh-CN" altLang="en-US" sz="1600" dirty="0"/>
          </a:p>
        </p:txBody>
      </p:sp>
      <p:cxnSp>
        <p:nvCxnSpPr>
          <p:cNvPr id="88" name="直接箭头连接符 87"/>
          <p:cNvCxnSpPr>
            <a:stCxn id="86" idx="2"/>
            <a:endCxn id="87" idx="0"/>
          </p:cNvCxnSpPr>
          <p:nvPr/>
        </p:nvCxnSpPr>
        <p:spPr>
          <a:xfrm flipH="1">
            <a:off x="7938294" y="2508138"/>
            <a:ext cx="4" cy="288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直接箭头连接符 88"/>
          <p:cNvCxnSpPr>
            <a:stCxn id="95" idx="2"/>
            <a:endCxn id="84" idx="0"/>
          </p:cNvCxnSpPr>
          <p:nvPr/>
        </p:nvCxnSpPr>
        <p:spPr>
          <a:xfrm>
            <a:off x="7938298" y="811168"/>
            <a:ext cx="0" cy="5943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0" name="直接箭头连接符 89"/>
          <p:cNvCxnSpPr>
            <a:stCxn id="84" idx="2"/>
            <a:endCxn id="85" idx="0"/>
          </p:cNvCxnSpPr>
          <p:nvPr/>
        </p:nvCxnSpPr>
        <p:spPr>
          <a:xfrm>
            <a:off x="7938298" y="1695113"/>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接箭头连接符 90"/>
          <p:cNvCxnSpPr>
            <a:stCxn id="85" idx="2"/>
            <a:endCxn id="86" idx="0"/>
          </p:cNvCxnSpPr>
          <p:nvPr/>
        </p:nvCxnSpPr>
        <p:spPr>
          <a:xfrm>
            <a:off x="7938298" y="2101625"/>
            <a:ext cx="0" cy="1429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矩形 91"/>
          <p:cNvSpPr/>
          <p:nvPr/>
        </p:nvSpPr>
        <p:spPr>
          <a:xfrm>
            <a:off x="10064428" y="2749291"/>
            <a:ext cx="1389530" cy="268026"/>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sp>
        <p:nvSpPr>
          <p:cNvPr id="93" name="矩形 92"/>
          <p:cNvSpPr/>
          <p:nvPr/>
        </p:nvSpPr>
        <p:spPr>
          <a:xfrm>
            <a:off x="10064427" y="3868624"/>
            <a:ext cx="1389530" cy="268027"/>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a:t>
            </a:r>
            <a:endParaRPr lang="zh-CN" altLang="en-US" dirty="0">
              <a:solidFill>
                <a:schemeClr val="tx1"/>
              </a:solidFill>
            </a:endParaRPr>
          </a:p>
        </p:txBody>
      </p:sp>
      <p:sp>
        <p:nvSpPr>
          <p:cNvPr id="94" name="矩形 93"/>
          <p:cNvSpPr/>
          <p:nvPr/>
        </p:nvSpPr>
        <p:spPr>
          <a:xfrm>
            <a:off x="10064428" y="3308958"/>
            <a:ext cx="1389530" cy="26802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ReLU</a:t>
            </a:r>
            <a:endParaRPr lang="zh-CN" altLang="en-US" sz="1600" dirty="0"/>
          </a:p>
        </p:txBody>
      </p:sp>
      <p:sp>
        <p:nvSpPr>
          <p:cNvPr id="95" name="文本框 94"/>
          <p:cNvSpPr txBox="1"/>
          <p:nvPr/>
        </p:nvSpPr>
        <p:spPr>
          <a:xfrm>
            <a:off x="7243533" y="441836"/>
            <a:ext cx="1389530" cy="369332"/>
          </a:xfrm>
          <a:prstGeom prst="rect">
            <a:avLst/>
          </a:prstGeom>
          <a:noFill/>
        </p:spPr>
        <p:txBody>
          <a:bodyPr wrap="square" rtlCol="0">
            <a:spAutoFit/>
          </a:bodyPr>
          <a:lstStyle/>
          <a:p>
            <a:r>
              <a:rPr lang="en-US" altLang="zh-CN" dirty="0"/>
              <a:t>Inputs data</a:t>
            </a:r>
            <a:endParaRPr lang="zh-CN" altLang="en-US" dirty="0"/>
          </a:p>
        </p:txBody>
      </p:sp>
      <p:sp>
        <p:nvSpPr>
          <p:cNvPr id="96" name="文本框 95"/>
          <p:cNvSpPr txBox="1"/>
          <p:nvPr/>
        </p:nvSpPr>
        <p:spPr>
          <a:xfrm>
            <a:off x="10163187" y="4459004"/>
            <a:ext cx="1192014" cy="369332"/>
          </a:xfrm>
          <a:prstGeom prst="rect">
            <a:avLst/>
          </a:prstGeom>
          <a:noFill/>
        </p:spPr>
        <p:txBody>
          <a:bodyPr wrap="square" rtlCol="0">
            <a:spAutoFit/>
          </a:bodyPr>
          <a:lstStyle/>
          <a:p>
            <a:r>
              <a:rPr lang="en-US" altLang="zh-CN" dirty="0"/>
              <a:t>Pred data</a:t>
            </a:r>
            <a:endParaRPr lang="zh-CN" altLang="en-US" dirty="0"/>
          </a:p>
        </p:txBody>
      </p:sp>
      <p:sp>
        <p:nvSpPr>
          <p:cNvPr id="97" name="左大括号 96"/>
          <p:cNvSpPr/>
          <p:nvPr/>
        </p:nvSpPr>
        <p:spPr>
          <a:xfrm>
            <a:off x="6382022" y="994479"/>
            <a:ext cx="230092" cy="4313355"/>
          </a:xfrm>
          <a:prstGeom prst="leftBrace">
            <a:avLst>
              <a:gd name="adj1" fmla="val 8333"/>
              <a:gd name="adj2" fmla="val 5030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8" name="文本框 97"/>
          <p:cNvSpPr txBox="1"/>
          <p:nvPr/>
        </p:nvSpPr>
        <p:spPr>
          <a:xfrm>
            <a:off x="6096000" y="2940556"/>
            <a:ext cx="357790" cy="369332"/>
          </a:xfrm>
          <a:prstGeom prst="rect">
            <a:avLst/>
          </a:prstGeom>
          <a:noFill/>
        </p:spPr>
        <p:txBody>
          <a:bodyPr wrap="none" rtlCol="0">
            <a:spAutoFit/>
          </a:bodyPr>
          <a:lstStyle/>
          <a:p>
            <a:r>
              <a:rPr lang="en-US" altLang="zh-CN" dirty="0"/>
              <a:t>N</a:t>
            </a:r>
            <a:endParaRPr lang="zh-CN" altLang="en-US" dirty="0"/>
          </a:p>
        </p:txBody>
      </p:sp>
      <p:sp>
        <p:nvSpPr>
          <p:cNvPr id="99" name="文本框 98"/>
          <p:cNvSpPr txBox="1"/>
          <p:nvPr/>
        </p:nvSpPr>
        <p:spPr>
          <a:xfrm>
            <a:off x="6736080" y="1061085"/>
            <a:ext cx="1315720" cy="368300"/>
          </a:xfrm>
          <a:prstGeom prst="rect">
            <a:avLst/>
          </a:prstGeom>
          <a:noFill/>
        </p:spPr>
        <p:txBody>
          <a:bodyPr wrap="square" rtlCol="0">
            <a:spAutoFit/>
          </a:bodyPr>
          <a:lstStyle/>
          <a:p>
            <a:r>
              <a:rPr lang="en-US" altLang="zh-CN" dirty="0"/>
              <a:t>Sequential</a:t>
            </a:r>
            <a:endParaRPr lang="zh-CN" altLang="en-US" dirty="0"/>
          </a:p>
        </p:txBody>
      </p:sp>
      <p:sp>
        <p:nvSpPr>
          <p:cNvPr id="100" name="矩形: 圆角 99"/>
          <p:cNvSpPr/>
          <p:nvPr/>
        </p:nvSpPr>
        <p:spPr>
          <a:xfrm>
            <a:off x="6835638" y="3214716"/>
            <a:ext cx="2205319" cy="38635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Sequential</a:t>
            </a:r>
            <a:endParaRPr lang="zh-CN" altLang="en-US" dirty="0">
              <a:solidFill>
                <a:schemeClr val="tx1"/>
              </a:solidFill>
            </a:endParaRPr>
          </a:p>
        </p:txBody>
      </p:sp>
      <p:cxnSp>
        <p:nvCxnSpPr>
          <p:cNvPr id="101" name="直接箭头连接符 100"/>
          <p:cNvCxnSpPr>
            <a:stCxn id="87" idx="2"/>
            <a:endCxn id="100" idx="0"/>
          </p:cNvCxnSpPr>
          <p:nvPr/>
        </p:nvCxnSpPr>
        <p:spPr>
          <a:xfrm>
            <a:off x="7938294" y="3084225"/>
            <a:ext cx="4" cy="130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矩形 101"/>
          <p:cNvSpPr/>
          <p:nvPr/>
        </p:nvSpPr>
        <p:spPr>
          <a:xfrm>
            <a:off x="7243531" y="4470628"/>
            <a:ext cx="1389530" cy="2989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AvgPool</a:t>
            </a:r>
            <a:endParaRPr lang="zh-CN" altLang="en-US" sz="1600" dirty="0"/>
          </a:p>
        </p:txBody>
      </p:sp>
      <p:sp>
        <p:nvSpPr>
          <p:cNvPr id="103" name="矩形: 圆角 102"/>
          <p:cNvSpPr/>
          <p:nvPr/>
        </p:nvSpPr>
        <p:spPr>
          <a:xfrm>
            <a:off x="6835638" y="4943152"/>
            <a:ext cx="2205319" cy="36946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Sequential</a:t>
            </a:r>
            <a:endParaRPr lang="zh-CN" altLang="en-US" dirty="0">
              <a:solidFill>
                <a:schemeClr val="tx1"/>
              </a:solidFill>
            </a:endParaRPr>
          </a:p>
        </p:txBody>
      </p:sp>
      <p:cxnSp>
        <p:nvCxnSpPr>
          <p:cNvPr id="104" name="直接箭头连接符 103"/>
          <p:cNvCxnSpPr>
            <a:stCxn id="102" idx="2"/>
            <a:endCxn id="103" idx="0"/>
          </p:cNvCxnSpPr>
          <p:nvPr/>
        </p:nvCxnSpPr>
        <p:spPr>
          <a:xfrm>
            <a:off x="7938296" y="4769594"/>
            <a:ext cx="2" cy="1735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p:cNvCxnSpPr>
            <a:stCxn id="100" idx="2"/>
            <a:endCxn id="106" idx="0"/>
          </p:cNvCxnSpPr>
          <p:nvPr/>
        </p:nvCxnSpPr>
        <p:spPr>
          <a:xfrm flipH="1">
            <a:off x="7938296" y="3601072"/>
            <a:ext cx="2" cy="250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6" name="文本框 105"/>
          <p:cNvSpPr txBox="1"/>
          <p:nvPr/>
        </p:nvSpPr>
        <p:spPr>
          <a:xfrm>
            <a:off x="7765011" y="3851184"/>
            <a:ext cx="346570" cy="369332"/>
          </a:xfrm>
          <a:prstGeom prst="rect">
            <a:avLst/>
          </a:prstGeom>
          <a:noFill/>
        </p:spPr>
        <p:txBody>
          <a:bodyPr wrap="none" rtlCol="0">
            <a:spAutoFit/>
          </a:bodyPr>
          <a:lstStyle/>
          <a:p>
            <a:r>
              <a:rPr lang="en-US" altLang="zh-CN" dirty="0"/>
              <a:t>…</a:t>
            </a:r>
            <a:endParaRPr lang="zh-CN" altLang="en-US" dirty="0"/>
          </a:p>
        </p:txBody>
      </p:sp>
      <p:cxnSp>
        <p:nvCxnSpPr>
          <p:cNvPr id="107" name="直接箭头连接符 106"/>
          <p:cNvCxnSpPr>
            <a:stCxn id="106" idx="2"/>
            <a:endCxn id="102" idx="0"/>
          </p:cNvCxnSpPr>
          <p:nvPr/>
        </p:nvCxnSpPr>
        <p:spPr>
          <a:xfrm>
            <a:off x="7938296" y="4220516"/>
            <a:ext cx="0" cy="250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连接符: 肘形 107"/>
          <p:cNvCxnSpPr>
            <a:stCxn id="103" idx="2"/>
            <a:endCxn id="92" idx="0"/>
          </p:cNvCxnSpPr>
          <p:nvPr/>
        </p:nvCxnSpPr>
        <p:spPr>
          <a:xfrm rot="5400000" flipH="1" flipV="1">
            <a:off x="8067080" y="2620508"/>
            <a:ext cx="2563329" cy="2820895"/>
          </a:xfrm>
          <a:prstGeom prst="bentConnector5">
            <a:avLst>
              <a:gd name="adj1" fmla="val -8918"/>
              <a:gd name="adj2" fmla="val 57230"/>
              <a:gd name="adj3" fmla="val 108918"/>
            </a:avLst>
          </a:prstGeom>
          <a:ln>
            <a:tailEnd type="triangle"/>
          </a:ln>
        </p:spPr>
        <p:style>
          <a:lnRef idx="2">
            <a:schemeClr val="dk1"/>
          </a:lnRef>
          <a:fillRef idx="0">
            <a:schemeClr val="dk1"/>
          </a:fillRef>
          <a:effectRef idx="1">
            <a:schemeClr val="dk1"/>
          </a:effectRef>
          <a:fontRef idx="minor">
            <a:schemeClr val="tx1"/>
          </a:fontRef>
        </p:style>
      </p:cxnSp>
      <p:cxnSp>
        <p:nvCxnSpPr>
          <p:cNvPr id="109" name="直接箭头连接符 108"/>
          <p:cNvCxnSpPr>
            <a:stCxn id="92" idx="2"/>
            <a:endCxn id="94" idx="0"/>
          </p:cNvCxnSpPr>
          <p:nvPr/>
        </p:nvCxnSpPr>
        <p:spPr>
          <a:xfrm>
            <a:off x="10759193" y="3017317"/>
            <a:ext cx="0"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直接箭头连接符 109"/>
          <p:cNvCxnSpPr>
            <a:stCxn id="94" idx="2"/>
            <a:endCxn id="93" idx="0"/>
          </p:cNvCxnSpPr>
          <p:nvPr/>
        </p:nvCxnSpPr>
        <p:spPr>
          <a:xfrm flipH="1">
            <a:off x="10759192" y="3576983"/>
            <a:ext cx="1" cy="29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接箭头连接符 110"/>
          <p:cNvCxnSpPr>
            <a:stCxn id="93" idx="2"/>
            <a:endCxn id="96" idx="0"/>
          </p:cNvCxnSpPr>
          <p:nvPr/>
        </p:nvCxnSpPr>
        <p:spPr>
          <a:xfrm>
            <a:off x="10759192" y="4136651"/>
            <a:ext cx="2" cy="322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-RNN</a:t>
            </a:r>
            <a:endParaRPr lang="zh-CN" altLang="en-US" dirty="0"/>
          </a:p>
        </p:txBody>
      </p:sp>
      <p:sp>
        <p:nvSpPr>
          <p:cNvPr id="24" name="内容占位符 23"/>
          <p:cNvSpPr>
            <a:spLocks noGrp="1"/>
          </p:cNvSpPr>
          <p:nvPr>
            <p:ph sz="quarter" idx="10"/>
          </p:nvPr>
        </p:nvSpPr>
        <p:spPr>
          <a:xfrm>
            <a:off x="381368" y="1142440"/>
            <a:ext cx="11366936" cy="4991454"/>
          </a:xfrm>
        </p:spPr>
        <p:txBody>
          <a:bodyPr>
            <a:normAutofit/>
          </a:bodyPr>
          <a:lstStyle/>
          <a:p>
            <a:pPr indent="228600" algn="just"/>
            <a:r>
              <a:rPr lang="en-US" altLang="zh-CN" b="1" dirty="0">
                <a:latin typeface="宋体" pitchFamily="2" charset="-122"/>
                <a:ea typeface="宋体" pitchFamily="2" charset="-122"/>
                <a:cs typeface="Calibri" panose="020F0502020204030204" pitchFamily="34" charset="0"/>
              </a:rPr>
              <a:t>RNN</a:t>
            </a:r>
            <a:r>
              <a:rPr lang="zh-CN" altLang="en-US"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zh-CN" altLang="en-US" dirty="0">
                <a:latin typeface="宋体" pitchFamily="2" charset="-122"/>
                <a:ea typeface="宋体" pitchFamily="2" charset="-122"/>
                <a:cs typeface="Calibri" panose="020F0502020204030204" pitchFamily="34" charset="0"/>
              </a:rPr>
              <a:t>在处理多元时序预测任务时，因</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独特的循环结构，具有“记忆”能力，可以记住前面的信息并用于预测后续的时间步，能够有效捕捉序列中的时间依赖关系和动态变化，具有很高的灵活性和通用性。但是存在梯度消失和梯度爆炸的问题。</a:t>
            </a:r>
            <a:endParaRPr lang="en-US" altLang="zh-CN" dirty="0">
              <a:latin typeface="宋体" pitchFamily="2" charset="-122"/>
              <a:ea typeface="宋体" pitchFamily="2" charset="-122"/>
              <a:cs typeface="Calibri" panose="020F0502020204030204" pitchFamily="34" charset="0"/>
            </a:endParaRPr>
          </a:p>
        </p:txBody>
      </p:sp>
      <p:pic>
        <p:nvPicPr>
          <p:cNvPr id="2" name="图片 1"/>
          <p:cNvPicPr>
            <a:picLocks noChangeAspect="1"/>
          </p:cNvPicPr>
          <p:nvPr/>
        </p:nvPicPr>
        <p:blipFill>
          <a:blip r:embed="rId1"/>
          <a:stretch>
            <a:fillRect/>
          </a:stretch>
        </p:blipFill>
        <p:spPr>
          <a:xfrm>
            <a:off x="3174155" y="3768636"/>
            <a:ext cx="4950460" cy="1903730"/>
          </a:xfrm>
          <a:prstGeom prst="rect">
            <a:avLst/>
          </a:prstGeom>
        </p:spPr>
      </p:pic>
      <p:sp>
        <p:nvSpPr>
          <p:cNvPr id="3" name="文本框 2"/>
          <p:cNvSpPr txBox="1"/>
          <p:nvPr/>
        </p:nvSpPr>
        <p:spPr>
          <a:xfrm>
            <a:off x="5097621" y="5832029"/>
            <a:ext cx="11035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RNN</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-LSTM</a:t>
            </a:r>
            <a:endParaRPr lang="zh-CN" altLang="en-US" dirty="0"/>
          </a:p>
        </p:txBody>
      </p:sp>
      <p:sp>
        <p:nvSpPr>
          <p:cNvPr id="24" name="内容占位符 23"/>
          <p:cNvSpPr>
            <a:spLocks noGrp="1"/>
          </p:cNvSpPr>
          <p:nvPr>
            <p:ph sz="quarter" idx="10"/>
          </p:nvPr>
        </p:nvSpPr>
        <p:spPr>
          <a:xfrm>
            <a:off x="381368" y="1142440"/>
            <a:ext cx="11366936" cy="4991454"/>
          </a:xfrm>
        </p:spPr>
        <p:txBody>
          <a:bodyPr>
            <a:normAutofit/>
          </a:bodyPr>
          <a:lstStyle/>
          <a:p>
            <a:pPr indent="228600" algn="just"/>
            <a:r>
              <a:rPr lang="en-US" altLang="zh-CN" b="1" dirty="0">
                <a:latin typeface="宋体" pitchFamily="2" charset="-122"/>
                <a:ea typeface="宋体" pitchFamily="2" charset="-122"/>
                <a:cs typeface="Calibri" panose="020F0502020204030204" pitchFamily="34" charset="0"/>
              </a:rPr>
              <a:t>LSTM</a:t>
            </a:r>
            <a:r>
              <a:rPr lang="zh-CN" altLang="en-US" b="1" dirty="0">
                <a:latin typeface="宋体" pitchFamily="2" charset="-122"/>
                <a:ea typeface="宋体" pitchFamily="2" charset="-122"/>
                <a:cs typeface="Calibri" panose="020F0502020204030204" pitchFamily="34" charset="0"/>
              </a:rPr>
              <a:t>模型</a:t>
            </a:r>
            <a:r>
              <a:rPr lang="zh-CN" altLang="en-US" dirty="0">
                <a:latin typeface="宋体" pitchFamily="2" charset="-122"/>
                <a:ea typeface="宋体" pitchFamily="2" charset="-122"/>
                <a:cs typeface="Calibri" panose="020F0502020204030204" pitchFamily="34" charset="0"/>
              </a:rPr>
              <a:t>通过门控机制有选择性地更新和保留信息，能够保留对多步预测重要的历史数据，这使得重要的历史数据被有效利用，而不重要的信息则被忽略。</a:t>
            </a:r>
            <a:endParaRPr lang="en-US" altLang="zh-CN" dirty="0">
              <a:latin typeface="宋体" pitchFamily="2" charset="-122"/>
              <a:ea typeface="宋体" pitchFamily="2" charset="-122"/>
              <a:cs typeface="Calibri" panose="020F0502020204030204" pitchFamily="34" charset="0"/>
            </a:endParaRPr>
          </a:p>
          <a:p>
            <a:pPr indent="228600" algn="just"/>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解决了传统</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在处理长时间序列时面临的梯度消失等问题。这使得它更适合用于通信中对信道状态进行长期预测的应用需求。但</a:t>
            </a: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参数多且计算复杂，</a:t>
            </a:r>
            <a:r>
              <a:rPr lang="en-US" altLang="zh-CN" dirty="0">
                <a:latin typeface="宋体" pitchFamily="2" charset="-122"/>
                <a:ea typeface="宋体" pitchFamily="2" charset="-122"/>
                <a:cs typeface="Calibri" panose="020F0502020204030204" pitchFamily="34" charset="0"/>
              </a:rPr>
              <a:t> </a:t>
            </a:r>
            <a:r>
              <a:rPr lang="zh-CN" altLang="en-US" dirty="0">
                <a:latin typeface="宋体" pitchFamily="2" charset="-122"/>
                <a:ea typeface="宋体" pitchFamily="2" charset="-122"/>
                <a:cs typeface="Calibri" panose="020F0502020204030204" pitchFamily="34" charset="0"/>
              </a:rPr>
              <a:t>需要更多的计算资源，这可能限制了它们在资源受限的环境中的应用。</a:t>
            </a:r>
            <a:endParaRPr lang="zh-CN" altLang="zh-CN" dirty="0">
              <a:latin typeface="宋体" pitchFamily="2" charset="-122"/>
              <a:ea typeface="宋体" pitchFamily="2" charset="-122"/>
              <a:cs typeface="Calibri" panose="020F0502020204030204" pitchFamily="34" charset="0"/>
            </a:endParaRPr>
          </a:p>
        </p:txBody>
      </p:sp>
      <p:sp>
        <p:nvSpPr>
          <p:cNvPr id="5" name="文本框 4"/>
          <p:cNvSpPr txBox="1"/>
          <p:nvPr/>
        </p:nvSpPr>
        <p:spPr>
          <a:xfrm>
            <a:off x="5077742" y="5975682"/>
            <a:ext cx="12539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LSTM</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pic>
        <p:nvPicPr>
          <p:cNvPr id="6" name="图片 5"/>
          <p:cNvPicPr>
            <a:picLocks noChangeAspect="1"/>
          </p:cNvPicPr>
          <p:nvPr/>
        </p:nvPicPr>
        <p:blipFill>
          <a:blip r:embed="rId1"/>
          <a:stretch>
            <a:fillRect/>
          </a:stretch>
        </p:blipFill>
        <p:spPr>
          <a:xfrm>
            <a:off x="3256162" y="3807822"/>
            <a:ext cx="4897120" cy="1875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-Transformer</a:t>
            </a:r>
            <a:endParaRPr lang="zh-CN" altLang="en-US" dirty="0"/>
          </a:p>
        </p:txBody>
      </p:sp>
      <p:sp>
        <p:nvSpPr>
          <p:cNvPr id="24" name="内容占位符 23"/>
          <p:cNvSpPr>
            <a:spLocks noGrp="1"/>
          </p:cNvSpPr>
          <p:nvPr>
            <p:ph sz="quarter" idx="10"/>
          </p:nvPr>
        </p:nvSpPr>
        <p:spPr>
          <a:xfrm>
            <a:off x="381368" y="1142440"/>
            <a:ext cx="6068981" cy="4991454"/>
          </a:xfrm>
        </p:spPr>
        <p:txBody>
          <a:bodyPr/>
          <a:lstStyle/>
          <a:p>
            <a:pPr indent="228600" algn="just"/>
            <a:r>
              <a:rPr lang="en-US" altLang="zh-CN" b="1" dirty="0">
                <a:latin typeface="宋体" pitchFamily="2" charset="-122"/>
                <a:ea typeface="宋体" pitchFamily="2" charset="-122"/>
                <a:cs typeface="Calibri" panose="020F0502020204030204" pitchFamily="34" charset="0"/>
              </a:rPr>
              <a:t>Transformer</a:t>
            </a:r>
            <a:r>
              <a:rPr lang="zh-CN" altLang="en-US"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zh-CN" altLang="en-US" dirty="0">
                <a:latin typeface="宋体" pitchFamily="2" charset="-122"/>
                <a:ea typeface="宋体" pitchFamily="2" charset="-122"/>
                <a:cs typeface="Calibri" panose="020F0502020204030204" pitchFamily="34" charset="0"/>
              </a:rPr>
              <a:t>与传统的循环神经网络（</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）或长短期记忆网络（</a:t>
            </a: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）相比，不受限于对序列的顺序处理，它能够并行地处理整个序列并具备执行多步预测的能力，从而更为契合对信道状态进行长期预测的应用需求以及提高了预测的准确性和效率。</a:t>
            </a:r>
            <a:endParaRPr lang="en-US" altLang="zh-CN" dirty="0">
              <a:latin typeface="宋体" pitchFamily="2" charset="-122"/>
              <a:ea typeface="宋体" pitchFamily="2" charset="-122"/>
              <a:cs typeface="Calibri" panose="020F0502020204030204" pitchFamily="34" charset="0"/>
            </a:endParaRPr>
          </a:p>
        </p:txBody>
      </p:sp>
      <p:sp>
        <p:nvSpPr>
          <p:cNvPr id="3" name="文本框 2"/>
          <p:cNvSpPr txBox="1"/>
          <p:nvPr/>
        </p:nvSpPr>
        <p:spPr>
          <a:xfrm>
            <a:off x="8123250" y="5321714"/>
            <a:ext cx="21075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Transformer</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pic>
        <p:nvPicPr>
          <p:cNvPr id="4" name="图片 3"/>
          <p:cNvPicPr>
            <a:picLocks noChangeAspect="1"/>
          </p:cNvPicPr>
          <p:nvPr/>
        </p:nvPicPr>
        <p:blipFill>
          <a:blip r:embed="rId1"/>
          <a:stretch>
            <a:fillRect/>
          </a:stretch>
        </p:blipFill>
        <p:spPr>
          <a:xfrm>
            <a:off x="6858963" y="1142440"/>
            <a:ext cx="4636135" cy="39579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r>
              <a:rPr lang="en-US" altLang="zh-CN" dirty="0"/>
              <a:t>-Informer</a:t>
            </a:r>
            <a:endParaRPr lang="zh-CN" altLang="en-US" dirty="0"/>
          </a:p>
        </p:txBody>
      </p:sp>
      <p:sp>
        <p:nvSpPr>
          <p:cNvPr id="24" name="内容占位符 23"/>
          <p:cNvSpPr>
            <a:spLocks noGrp="1"/>
          </p:cNvSpPr>
          <p:nvPr>
            <p:ph sz="quarter" idx="10"/>
          </p:nvPr>
        </p:nvSpPr>
        <p:spPr>
          <a:xfrm>
            <a:off x="381368" y="1142440"/>
            <a:ext cx="5969883" cy="4991454"/>
          </a:xfrm>
        </p:spPr>
        <p:txBody>
          <a:bodyPr>
            <a:normAutofit/>
          </a:bodyPr>
          <a:lstStyle/>
          <a:p>
            <a:pPr indent="228600" algn="just"/>
            <a:r>
              <a:rPr lang="en-US" altLang="zh-CN" b="1" dirty="0">
                <a:latin typeface="宋体" pitchFamily="2" charset="-122"/>
                <a:ea typeface="宋体" pitchFamily="2" charset="-122"/>
                <a:cs typeface="Calibri" panose="020F0502020204030204" pitchFamily="34" charset="0"/>
              </a:rPr>
              <a:t>Informer</a:t>
            </a:r>
            <a:r>
              <a:rPr lang="zh-CN" altLang="en-US"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en-US" altLang="zh-CN" dirty="0">
                <a:latin typeface="宋体" pitchFamily="2" charset="-122"/>
                <a:ea typeface="宋体" pitchFamily="2" charset="-122"/>
                <a:cs typeface="Calibri" panose="020F0502020204030204" pitchFamily="34" charset="0"/>
              </a:rPr>
              <a:t>Transformer</a:t>
            </a:r>
            <a:r>
              <a:rPr lang="zh-CN" altLang="en-US" dirty="0">
                <a:latin typeface="宋体" pitchFamily="2" charset="-122"/>
                <a:ea typeface="宋体" pitchFamily="2" charset="-122"/>
                <a:cs typeface="Calibri" panose="020F0502020204030204" pitchFamily="34" charset="0"/>
              </a:rPr>
              <a:t>的全注意力机制中大部分注意力权重都为一个很小的值，于是在此基础上</a:t>
            </a:r>
            <a:r>
              <a:rPr lang="en-US" altLang="zh-CN" dirty="0">
                <a:latin typeface="宋体" pitchFamily="2" charset="-122"/>
                <a:ea typeface="宋体" pitchFamily="2" charset="-122"/>
                <a:cs typeface="Calibri" panose="020F0502020204030204" pitchFamily="34" charset="0"/>
              </a:rPr>
              <a:t>Informer</a:t>
            </a:r>
            <a:r>
              <a:rPr lang="zh-CN" altLang="en-US" dirty="0">
                <a:latin typeface="宋体" pitchFamily="2" charset="-122"/>
                <a:ea typeface="宋体" pitchFamily="2" charset="-122"/>
                <a:cs typeface="Calibri" panose="020F0502020204030204" pitchFamily="34" charset="0"/>
              </a:rPr>
              <a:t>引入了概率稀疏自注意力机制（</a:t>
            </a:r>
            <a:r>
              <a:rPr lang="en-US" altLang="zh-CN" dirty="0" err="1">
                <a:latin typeface="宋体" pitchFamily="2" charset="-122"/>
                <a:ea typeface="宋体" pitchFamily="2" charset="-122"/>
                <a:cs typeface="Calibri" panose="020F0502020204030204" pitchFamily="34" charset="0"/>
              </a:rPr>
              <a:t>ProbSparse</a:t>
            </a:r>
            <a:r>
              <a:rPr lang="en-US" altLang="zh-CN" dirty="0">
                <a:latin typeface="宋体" pitchFamily="2" charset="-122"/>
                <a:ea typeface="宋体" pitchFamily="2" charset="-122"/>
                <a:cs typeface="Calibri" panose="020F0502020204030204" pitchFamily="34" charset="0"/>
              </a:rPr>
              <a:t> Self-attention</a:t>
            </a:r>
            <a:r>
              <a:rPr lang="zh-CN" altLang="en-US" dirty="0">
                <a:latin typeface="宋体" pitchFamily="2" charset="-122"/>
                <a:ea typeface="宋体" pitchFamily="2" charset="-122"/>
                <a:cs typeface="Calibri" panose="020F0502020204030204" pitchFamily="34" charset="0"/>
              </a:rPr>
              <a:t>），只计算较高注意力权重的值，减少了无关注意力所消耗的运算资源，提高了模型预测的速度，使其更加适合于处理大规模的时序数据。</a:t>
            </a:r>
            <a:endParaRPr lang="zh-CN" altLang="zh-CN" dirty="0">
              <a:latin typeface="宋体" pitchFamily="2" charset="-122"/>
              <a:ea typeface="宋体" pitchFamily="2" charset="-122"/>
              <a:cs typeface="Calibri" panose="020F0502020204030204" pitchFamily="34" charset="0"/>
            </a:endParaRPr>
          </a:p>
        </p:txBody>
      </p:sp>
      <p:sp>
        <p:nvSpPr>
          <p:cNvPr id="3" name="文本框 2"/>
          <p:cNvSpPr txBox="1"/>
          <p:nvPr/>
        </p:nvSpPr>
        <p:spPr>
          <a:xfrm>
            <a:off x="8441381" y="5403703"/>
            <a:ext cx="17608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Informer</a:t>
            </a: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模型</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pic>
        <p:nvPicPr>
          <p:cNvPr id="4" name="图片 3"/>
          <p:cNvPicPr>
            <a:picLocks noChangeAspect="1"/>
          </p:cNvPicPr>
          <p:nvPr/>
        </p:nvPicPr>
        <p:blipFill>
          <a:blip r:embed="rId1"/>
          <a:stretch>
            <a:fillRect/>
          </a:stretch>
        </p:blipFill>
        <p:spPr>
          <a:xfrm>
            <a:off x="6351251" y="1536029"/>
            <a:ext cx="5265420" cy="36410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commondata" val="eyJoZGlkIjoiYTY4ZTQyMzY5YmJjOWIwOTQ1OWUyYTU1NTk0NTM4MjkifQ=="/>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4661</Words>
  <Application>WPS 演示</Application>
  <PresentationFormat>宽屏</PresentationFormat>
  <Paragraphs>638</Paragraphs>
  <Slides>35</Slides>
  <Notes>3</Notes>
  <HiddenSlides>0</HiddenSlides>
  <MMClips>0</MMClips>
  <ScaleCrop>false</ScaleCrop>
  <HeadingPairs>
    <vt:vector size="8" baseType="variant">
      <vt:variant>
        <vt:lpstr>已用的字体</vt:lpstr>
      </vt:variant>
      <vt:variant>
        <vt:i4>26</vt:i4>
      </vt:variant>
      <vt:variant>
        <vt:lpstr>主题</vt:lpstr>
      </vt:variant>
      <vt:variant>
        <vt:i4>4</vt:i4>
      </vt:variant>
      <vt:variant>
        <vt:lpstr>嵌入 OLE 服务器</vt:lpstr>
      </vt:variant>
      <vt:variant>
        <vt:i4>2</vt:i4>
      </vt:variant>
      <vt:variant>
        <vt:lpstr>幻灯片标题</vt:lpstr>
      </vt:variant>
      <vt:variant>
        <vt:i4>35</vt:i4>
      </vt:variant>
    </vt:vector>
  </HeadingPairs>
  <TitlesOfParts>
    <vt:vector size="67" baseType="lpstr">
      <vt:lpstr>Arial</vt:lpstr>
      <vt:lpstr>宋体</vt:lpstr>
      <vt:lpstr>Wingdings</vt:lpstr>
      <vt:lpstr>Arial</vt:lpstr>
      <vt:lpstr>微软雅黑</vt:lpstr>
      <vt:lpstr>等线</vt:lpstr>
      <vt:lpstr>等线</vt:lpstr>
      <vt:lpstr>汉仪书宋二KW</vt:lpstr>
      <vt:lpstr>Calibri</vt:lpstr>
      <vt:lpstr>Cambria Math</vt:lpstr>
      <vt:lpstr>Times New Roman</vt:lpstr>
      <vt:lpstr>HarmonyOS Sans SC Black</vt:lpstr>
      <vt:lpstr>苹方-简</vt:lpstr>
      <vt:lpstr>Segoe UI</vt:lpstr>
      <vt:lpstr>HarmonyOS Sans SC Light</vt:lpstr>
      <vt:lpstr>微软雅黑</vt:lpstr>
      <vt:lpstr>汉仪旗黑</vt:lpstr>
      <vt:lpstr>宋体</vt:lpstr>
      <vt:lpstr>Arial Unicode MS</vt:lpstr>
      <vt:lpstr>汉仪中等线KW</vt:lpstr>
      <vt:lpstr>Kingsoft Math</vt:lpstr>
      <vt:lpstr>DejaVu Math TeX Gyre</vt:lpstr>
      <vt:lpstr>宋体-简</vt:lpstr>
      <vt:lpstr>Times New Roman Regular</vt:lpstr>
      <vt:lpstr>Times New Roman Italic</vt:lpstr>
      <vt:lpstr>Helvetica Neue</vt:lpstr>
      <vt:lpstr>自定义设计方案</vt:lpstr>
      <vt:lpstr>1_自定义设计方案</vt:lpstr>
      <vt:lpstr>2_自定义设计方案</vt:lpstr>
      <vt:lpstr>3_自定义设计方案</vt:lpstr>
      <vt:lpstr>Equation.DSMT4</vt:lpstr>
      <vt:lpstr>Equation.DSMT4</vt:lpstr>
      <vt:lpstr>信道预测任务</vt:lpstr>
      <vt:lpstr>一、研究背景</vt:lpstr>
      <vt:lpstr>二、模型结构</vt:lpstr>
      <vt:lpstr>二、模型结构-MLP</vt:lpstr>
      <vt:lpstr>二、模型结构-CNN</vt:lpstr>
      <vt:lpstr>二、模型结构-RNN</vt:lpstr>
      <vt:lpstr>二、模型结构-LSTM</vt:lpstr>
      <vt:lpstr>二、模型结构-Transformer</vt:lpstr>
      <vt:lpstr>二、模型结构-Informer</vt:lpstr>
      <vt:lpstr>二、模型结构-训练策略</vt:lpstr>
      <vt:lpstr>二、模型结构-训练策略</vt:lpstr>
      <vt:lpstr>三、数据集</vt:lpstr>
      <vt:lpstr>三、数据集</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五、未来展望</vt:lpstr>
      <vt:lpstr>五、未来展望</vt:lpstr>
      <vt:lpstr>五、未来展望</vt:lpstr>
      <vt:lpstr>五、未来展望</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伯涛 吴</dc:creator>
  <cp:lastModifiedBy>吴伯涛</cp:lastModifiedBy>
  <cp:revision>447</cp:revision>
  <dcterms:created xsi:type="dcterms:W3CDTF">2025-05-22T03:30:35Z</dcterms:created>
  <dcterms:modified xsi:type="dcterms:W3CDTF">2025-05-22T03:30:35Z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5E93C66C08425A2D45D52967E746453F_42</vt:lpwstr>
  </property>
  <property fmtid="{D5CDD505-2E9C-101B-9397-08002B2CF9AE}" pid="3" name="KSOProductBuildVer">
    <vt:lpwstr>2052-6.12.1.8902</vt:lpwstr>
  </property>
</Properties>
</file>